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</p:sldMasterIdLst>
  <p:notesMasterIdLst>
    <p:notesMasterId r:id="rId24"/>
  </p:notesMasterIdLst>
  <p:sldIdLst>
    <p:sldId id="391" r:id="rId3"/>
    <p:sldId id="494" r:id="rId4"/>
    <p:sldId id="525" r:id="rId5"/>
    <p:sldId id="526" r:id="rId6"/>
    <p:sldId id="527" r:id="rId7"/>
    <p:sldId id="528" r:id="rId8"/>
    <p:sldId id="529" r:id="rId9"/>
    <p:sldId id="532" r:id="rId10"/>
    <p:sldId id="533" r:id="rId11"/>
    <p:sldId id="531" r:id="rId12"/>
    <p:sldId id="530" r:id="rId13"/>
    <p:sldId id="534" r:id="rId14"/>
    <p:sldId id="536" r:id="rId15"/>
    <p:sldId id="535" r:id="rId16"/>
    <p:sldId id="537" r:id="rId17"/>
    <p:sldId id="543" r:id="rId18"/>
    <p:sldId id="542" r:id="rId19"/>
    <p:sldId id="538" r:id="rId20"/>
    <p:sldId id="544" r:id="rId21"/>
    <p:sldId id="548" r:id="rId22"/>
    <p:sldId id="549" r:id="rId23"/>
  </p:sldIdLst>
  <p:sldSz cx="24384000" cy="13716000"/>
  <p:notesSz cx="6797675" cy="987266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297" userDrawn="1">
          <p15:clr>
            <a:srgbClr val="A4A3A4"/>
          </p15:clr>
        </p15:guide>
        <p15:guide id="2" pos="7680" userDrawn="1">
          <p15:clr>
            <a:srgbClr val="A4A3A4"/>
          </p15:clr>
        </p15:guide>
        <p15:guide id="3" orient="horz" pos="7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7FB0"/>
    <a:srgbClr val="D98C7D"/>
    <a:srgbClr val="9DD3AF"/>
    <a:srgbClr val="339933"/>
    <a:srgbClr val="779DB3"/>
    <a:srgbClr val="C9ECD4"/>
    <a:srgbClr val="1C86BA"/>
    <a:srgbClr val="CACCD0"/>
    <a:srgbClr val="0379B2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6327"/>
  </p:normalViewPr>
  <p:slideViewPr>
    <p:cSldViewPr snapToGrid="0" snapToObjects="1">
      <p:cViewPr varScale="1">
        <p:scale>
          <a:sx n="60" d="100"/>
          <a:sy n="60" d="100"/>
        </p:scale>
        <p:origin x="156" y="48"/>
      </p:cViewPr>
      <p:guideLst>
        <p:guide orient="horz" pos="4297"/>
        <p:guide pos="7680"/>
        <p:guide orient="horz" pos="75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1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5763580840835606E-6"/>
          <c:y val="7.8555965103853931E-2"/>
          <c:w val="0.98547162062563964"/>
          <c:h val="0.915763207334658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замечаний</c:v>
                </c:pt>
              </c:strCache>
            </c:strRef>
          </c:tx>
          <c:spPr>
            <a:solidFill>
              <a:srgbClr val="60BADE"/>
            </a:solidFill>
            <a:effectLst>
              <a:outerShdw blurRad="139700" dir="3180000" sx="136000" sy="136000" algn="ctr" rotWithShape="0">
                <a:srgbClr val="60BADE">
                  <a:alpha val="3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444500" h="285750"/>
              <a:contourClr>
                <a:srgbClr val="000000"/>
              </a:contourClr>
            </a:sp3d>
          </c:spPr>
          <c:explosion val="14"/>
          <c:dPt>
            <c:idx val="0"/>
            <c:bubble3D val="0"/>
            <c:spPr>
              <a:solidFill>
                <a:srgbClr val="820000"/>
              </a:solidFill>
              <a:ln w="25400">
                <a:solidFill>
                  <a:schemeClr val="lt1"/>
                </a:solidFill>
              </a:ln>
              <a:effectLst>
                <a:outerShdw blurRad="139700" dir="3180000" sx="136000" sy="136000" algn="ctr" rotWithShape="0">
                  <a:srgbClr val="60BADE">
                    <a:alpha val="33000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444500" h="28575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943-47FA-A5EB-8EE2E06B61F5}"/>
              </c:ext>
            </c:extLst>
          </c:dPt>
          <c:dPt>
            <c:idx val="1"/>
            <c:bubble3D val="0"/>
            <c:spPr>
              <a:solidFill>
                <a:srgbClr val="60BADE"/>
              </a:solidFill>
              <a:ln w="25400">
                <a:solidFill>
                  <a:schemeClr val="lt1"/>
                </a:solidFill>
              </a:ln>
              <a:effectLst>
                <a:outerShdw blurRad="139700" dir="3180000" sx="136000" sy="136000" algn="ctr" rotWithShape="0">
                  <a:srgbClr val="60BADE">
                    <a:alpha val="33000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444500" h="28575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943-47FA-A5EB-8EE2E06B61F5}"/>
              </c:ext>
            </c:extLst>
          </c:dPt>
          <c:dPt>
            <c:idx val="2"/>
            <c:bubble3D val="0"/>
            <c:spPr>
              <a:solidFill>
                <a:srgbClr val="60BADE"/>
              </a:solidFill>
              <a:ln w="25400">
                <a:solidFill>
                  <a:schemeClr val="lt1"/>
                </a:solidFill>
              </a:ln>
              <a:effectLst>
                <a:outerShdw blurRad="139700" dir="3180000" sx="136000" sy="136000" algn="ctr" rotWithShape="0">
                  <a:srgbClr val="60BADE">
                    <a:alpha val="33000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444500" h="28575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943-47FA-A5EB-8EE2E06B61F5}"/>
              </c:ext>
            </c:extLst>
          </c:dPt>
          <c:dPt>
            <c:idx val="3"/>
            <c:bubble3D val="0"/>
            <c:spPr>
              <a:solidFill>
                <a:srgbClr val="60BADE"/>
              </a:solidFill>
              <a:ln w="25400">
                <a:solidFill>
                  <a:schemeClr val="lt1"/>
                </a:solidFill>
              </a:ln>
              <a:effectLst>
                <a:outerShdw blurRad="139700" dir="3180000" sx="136000" sy="136000" algn="ctr" rotWithShape="0">
                  <a:srgbClr val="60BADE">
                    <a:alpha val="33000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444500" h="28575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943-47FA-A5EB-8EE2E06B61F5}"/>
              </c:ext>
            </c:extLst>
          </c:dPt>
          <c:dPt>
            <c:idx val="4"/>
            <c:bubble3D val="0"/>
            <c:spPr>
              <a:solidFill>
                <a:srgbClr val="60BADE"/>
              </a:solidFill>
              <a:ln w="25400">
                <a:solidFill>
                  <a:schemeClr val="lt1"/>
                </a:solidFill>
              </a:ln>
              <a:effectLst>
                <a:outerShdw blurRad="139700" dir="3180000" sx="136000" sy="136000" algn="ctr" rotWithShape="0">
                  <a:srgbClr val="60BADE">
                    <a:alpha val="33000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444500" h="28575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943-47FA-A5EB-8EE2E06B61F5}"/>
              </c:ext>
            </c:extLst>
          </c:dPt>
          <c:dPt>
            <c:idx val="5"/>
            <c:bubble3D val="0"/>
            <c:spPr>
              <a:solidFill>
                <a:srgbClr val="60BADE"/>
              </a:solidFill>
              <a:ln w="25400">
                <a:solidFill>
                  <a:schemeClr val="lt1"/>
                </a:solidFill>
              </a:ln>
              <a:effectLst>
                <a:outerShdw blurRad="139700" dir="3180000" sx="136000" sy="136000" algn="ctr" rotWithShape="0">
                  <a:srgbClr val="60BADE">
                    <a:alpha val="33000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444500" h="28575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943-47FA-A5EB-8EE2E06B61F5}"/>
              </c:ext>
            </c:extLst>
          </c:dPt>
          <c:dPt>
            <c:idx val="6"/>
            <c:bubble3D val="0"/>
            <c:spPr>
              <a:solidFill>
                <a:srgbClr val="60BADE"/>
              </a:solidFill>
              <a:ln w="25400">
                <a:solidFill>
                  <a:schemeClr val="lt1"/>
                </a:solidFill>
              </a:ln>
              <a:effectLst>
                <a:outerShdw blurRad="139700" dir="3180000" sx="136000" sy="136000" algn="ctr" rotWithShape="0">
                  <a:srgbClr val="60BADE">
                    <a:alpha val="33000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444500" h="28575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3943-47FA-A5EB-8EE2E06B61F5}"/>
              </c:ext>
            </c:extLst>
          </c:dPt>
          <c:dPt>
            <c:idx val="7"/>
            <c:bubble3D val="0"/>
            <c:spPr>
              <a:solidFill>
                <a:srgbClr val="60BADE"/>
              </a:solidFill>
              <a:ln w="25400">
                <a:solidFill>
                  <a:schemeClr val="lt1"/>
                </a:solidFill>
              </a:ln>
              <a:effectLst>
                <a:outerShdw blurRad="139700" dir="3180000" sx="136000" sy="136000" algn="ctr" rotWithShape="0">
                  <a:srgbClr val="60BADE">
                    <a:alpha val="33000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444500" h="28575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3943-47FA-A5EB-8EE2E06B61F5}"/>
              </c:ext>
            </c:extLst>
          </c:dPt>
          <c:dPt>
            <c:idx val="8"/>
            <c:bubble3D val="0"/>
            <c:spPr>
              <a:solidFill>
                <a:srgbClr val="60BADE"/>
              </a:solidFill>
              <a:ln w="25400">
                <a:solidFill>
                  <a:schemeClr val="lt1"/>
                </a:solidFill>
              </a:ln>
              <a:effectLst>
                <a:outerShdw blurRad="139700" dir="3180000" sx="136000" sy="136000" algn="ctr" rotWithShape="0">
                  <a:srgbClr val="60BADE">
                    <a:alpha val="33000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444500" h="28575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3943-47FA-A5EB-8EE2E06B61F5}"/>
              </c:ext>
            </c:extLst>
          </c:dPt>
          <c:dPt>
            <c:idx val="9"/>
            <c:bubble3D val="0"/>
            <c:spPr>
              <a:solidFill>
                <a:srgbClr val="60BADE"/>
              </a:solidFill>
              <a:ln w="25400">
                <a:solidFill>
                  <a:schemeClr val="lt1"/>
                </a:solidFill>
              </a:ln>
              <a:effectLst>
                <a:outerShdw blurRad="139700" dir="3180000" sx="136000" sy="136000" algn="ctr" rotWithShape="0">
                  <a:srgbClr val="60BADE">
                    <a:alpha val="33000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444500" h="28575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3943-47FA-A5EB-8EE2E06B61F5}"/>
              </c:ext>
            </c:extLst>
          </c:dPt>
          <c:dPt>
            <c:idx val="10"/>
            <c:bubble3D val="0"/>
            <c:spPr>
              <a:solidFill>
                <a:srgbClr val="60BADE"/>
              </a:solidFill>
              <a:ln w="25400">
                <a:solidFill>
                  <a:schemeClr val="lt1"/>
                </a:solidFill>
              </a:ln>
              <a:effectLst>
                <a:outerShdw blurRad="139700" dir="3180000" sx="136000" sy="136000" algn="ctr" rotWithShape="0">
                  <a:srgbClr val="60BADE">
                    <a:alpha val="33000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444500" h="28575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3943-47FA-A5EB-8EE2E06B61F5}"/>
              </c:ext>
            </c:extLst>
          </c:dPt>
          <c:dLbls>
            <c:dLbl>
              <c:idx val="0"/>
              <c:layout>
                <c:manualLayout>
                  <c:x val="-0.18060618747588594"/>
                  <c:y val="-0.3484813383593051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6000" b="1" i="0" u="none" strike="noStrike" kern="1200" baseline="0">
                        <a:solidFill>
                          <a:schemeClr val="bg1"/>
                        </a:solidFill>
                        <a:latin typeface="Montserrat Bold"/>
                        <a:ea typeface="+mn-ea"/>
                        <a:cs typeface="+mn-cs"/>
                      </a:defRPr>
                    </a:pPr>
                    <a:fld id="{5FBF58F5-4238-4884-8F4F-01F597462854}" type="CATEGORYNAME">
                      <a:rPr lang="ru-RU" sz="6600" b="1" dirty="0">
                        <a:solidFill>
                          <a:schemeClr val="bg1"/>
                        </a:solidFill>
                        <a:latin typeface="Montserrat Bold"/>
                      </a:rPr>
                      <a:pPr>
                        <a:defRPr sz="6000" b="1">
                          <a:solidFill>
                            <a:schemeClr val="bg1"/>
                          </a:solidFill>
                          <a:latin typeface="Montserrat Bold"/>
                        </a:defRPr>
                      </a:pPr>
                      <a:t>[ИМЯ КАТЕГОРИИ]</a:t>
                    </a:fld>
                    <a:r>
                      <a:rPr lang="ru-RU" sz="6600" b="1" baseline="0" dirty="0">
                        <a:solidFill>
                          <a:schemeClr val="bg1"/>
                        </a:solidFill>
                        <a:latin typeface="Montserrat Bold"/>
                      </a:rPr>
                      <a:t>, </a:t>
                    </a:r>
                    <a:fld id="{D6E07D4C-1A01-4F8F-9F3D-78F6121FB703}" type="VALUE">
                      <a:rPr lang="ru-RU" sz="6600" b="1" baseline="0" smtClean="0">
                        <a:solidFill>
                          <a:schemeClr val="bg1"/>
                        </a:solidFill>
                        <a:latin typeface="Montserrat Bold"/>
                      </a:rPr>
                      <a:pPr>
                        <a:defRPr sz="6000" b="1">
                          <a:solidFill>
                            <a:schemeClr val="bg1"/>
                          </a:solidFill>
                          <a:latin typeface="Montserrat Bold"/>
                        </a:defRPr>
                      </a:pPr>
                      <a:t>[ЗНАЧЕНИЕ]</a:t>
                    </a:fld>
                    <a:r>
                      <a:rPr lang="ru-RU" sz="6600" b="1" baseline="0" dirty="0" smtClean="0">
                        <a:solidFill>
                          <a:schemeClr val="bg1"/>
                        </a:solidFill>
                        <a:latin typeface="Montserrat Bold"/>
                      </a:rPr>
                      <a:t>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0" b="1" i="0" u="none" strike="noStrike" kern="1200" baseline="0">
                      <a:solidFill>
                        <a:schemeClr val="bg1"/>
                      </a:solidFill>
                      <a:latin typeface="Montserrat Bold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659098483458358"/>
                      <c:h val="0.1110914352525154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943-47FA-A5EB-8EE2E06B61F5}"/>
                </c:ext>
              </c:extLst>
            </c:dLbl>
            <c:dLbl>
              <c:idx val="7"/>
              <c:layout>
                <c:manualLayout>
                  <c:x val="-0.11798544200604452"/>
                  <c:y val="3.349451876423421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3943-47FA-A5EB-8EE2E06B61F5}"/>
                </c:ext>
              </c:extLst>
            </c:dLbl>
            <c:dLbl>
              <c:idx val="8"/>
              <c:layout>
                <c:manualLayout>
                  <c:x val="-0.12491802862286773"/>
                  <c:y val="1.011105641165476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3943-47FA-A5EB-8EE2E06B61F5}"/>
                </c:ext>
              </c:extLst>
            </c:dLbl>
            <c:dLbl>
              <c:idx val="9"/>
              <c:layout>
                <c:manualLayout>
                  <c:x val="-0.11681044959335102"/>
                  <c:y val="-0.1377572066818532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3943-47FA-A5EB-8EE2E06B61F5}"/>
                </c:ext>
              </c:extLst>
            </c:dLbl>
            <c:dLbl>
              <c:idx val="10"/>
              <c:layout>
                <c:manualLayout>
                  <c:x val="-0.12173928656983218"/>
                  <c:y val="-0.1578784344588465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3943-47FA-A5EB-8EE2E06B61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400" b="0" i="0" u="none" strike="noStrike" kern="1200" baseline="0">
                    <a:solidFill>
                      <a:schemeClr val="tx1"/>
                    </a:solidFill>
                    <a:latin typeface="Montserrat Bold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Лист1!$A$2:$A$12</c:f>
              <c:strCache>
                <c:ptCount val="11"/>
                <c:pt idx="0">
                  <c:v>ПБ</c:v>
                </c:pt>
                <c:pt idx="1">
                  <c:v>ПЗУ</c:v>
                </c:pt>
                <c:pt idx="2">
                  <c:v>СЭ</c:v>
                </c:pt>
                <c:pt idx="3">
                  <c:v>ВК</c:v>
                </c:pt>
                <c:pt idx="4">
                  <c:v>КР</c:v>
                </c:pt>
                <c:pt idx="5">
                  <c:v>ОВ</c:v>
                </c:pt>
                <c:pt idx="6">
                  <c:v>АР</c:v>
                </c:pt>
                <c:pt idx="7">
                  <c:v>ООС</c:v>
                </c:pt>
                <c:pt idx="8">
                  <c:v>СЭБ</c:v>
                </c:pt>
                <c:pt idx="9">
                  <c:v>ПОС</c:v>
                </c:pt>
                <c:pt idx="10">
                  <c:v>Иные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23</c:v>
                </c:pt>
                <c:pt idx="1">
                  <c:v>17</c:v>
                </c:pt>
                <c:pt idx="2">
                  <c:v>17</c:v>
                </c:pt>
                <c:pt idx="3">
                  <c:v>8</c:v>
                </c:pt>
                <c:pt idx="4">
                  <c:v>7</c:v>
                </c:pt>
                <c:pt idx="5">
                  <c:v>7</c:v>
                </c:pt>
                <c:pt idx="6">
                  <c:v>6</c:v>
                </c:pt>
                <c:pt idx="7">
                  <c:v>4</c:v>
                </c:pt>
                <c:pt idx="8">
                  <c:v>4</c:v>
                </c:pt>
                <c:pt idx="9">
                  <c:v>3</c:v>
                </c:pt>
                <c:pt idx="1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943-47FA-A5EB-8EE2E06B61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965499-6D26-47CF-93DE-14E4DFF9ACE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DFB99CC-7876-40F9-A62E-89EDEE2F0D47}">
      <dgm:prSet/>
      <dgm:spPr>
        <a:solidFill>
          <a:srgbClr val="779DB3"/>
        </a:solidFill>
        <a:scene3d>
          <a:camera prst="orthographicFront"/>
          <a:lightRig rig="threePt" dir="t"/>
        </a:scene3d>
        <a:sp3d>
          <a:bevelT w="222250" h="101600"/>
        </a:sp3d>
      </dgm:spPr>
      <dgm:t>
        <a:bodyPr/>
        <a:lstStyle/>
        <a:p>
          <a:pPr algn="l"/>
          <a:r>
            <a:rPr lang="ru-RU" smtClean="0">
              <a:latin typeface="Montserrat Bold"/>
              <a:ea typeface="+mn-ea"/>
              <a:cs typeface="+mn-cs"/>
            </a:rPr>
            <a:t>Требуемые размеры в свету (минимальное расстояние между выступающими конструкциями в проекции). </a:t>
          </a:r>
        </a:p>
        <a:p>
          <a:pPr algn="l"/>
          <a:r>
            <a:rPr lang="ru-RU" smtClean="0">
              <a:latin typeface="Montserrat Bold"/>
              <a:ea typeface="+mn-ea"/>
              <a:cs typeface="+mn-cs"/>
            </a:rPr>
            <a:t>Ширина выхода определяется через активные полотна.</a:t>
          </a:r>
        </a:p>
        <a:p>
          <a:pPr algn="l"/>
          <a:r>
            <a:rPr lang="ru-RU" smtClean="0">
              <a:latin typeface="Montserrat Bold"/>
              <a:ea typeface="+mn-ea"/>
              <a:cs typeface="+mn-cs"/>
            </a:rPr>
            <a:t>Для дверей с 2-мя активными полонами - последовательное закрывание полотен.</a:t>
          </a:r>
          <a:endParaRPr lang="ru-RU" dirty="0" smtClean="0">
            <a:latin typeface="Montserrat Bold"/>
            <a:ea typeface="+mn-ea"/>
            <a:cs typeface="+mn-cs"/>
          </a:endParaRPr>
        </a:p>
      </dgm:t>
    </dgm:pt>
    <dgm:pt modelId="{F42CAB1C-104A-4028-B01D-05116945A5D9}" type="parTrans" cxnId="{12896F4A-6D1B-4991-A23C-4EEA36CB7661}">
      <dgm:prSet/>
      <dgm:spPr/>
      <dgm:t>
        <a:bodyPr/>
        <a:lstStyle/>
        <a:p>
          <a:endParaRPr lang="ru-RU"/>
        </a:p>
      </dgm:t>
    </dgm:pt>
    <dgm:pt modelId="{FD0B2E42-B9B7-4083-9973-1988AA49417A}" type="sibTrans" cxnId="{12896F4A-6D1B-4991-A23C-4EEA36CB7661}">
      <dgm:prSet/>
      <dgm:spPr/>
      <dgm:t>
        <a:bodyPr/>
        <a:lstStyle/>
        <a:p>
          <a:endParaRPr lang="ru-RU"/>
        </a:p>
      </dgm:t>
    </dgm:pt>
    <dgm:pt modelId="{27938682-44C0-4675-B3F5-4A3A68F0B77B}">
      <dgm:prSet/>
      <dgm:spPr>
        <a:scene3d>
          <a:camera prst="orthographicFront"/>
          <a:lightRig rig="threePt" dir="t"/>
        </a:scene3d>
        <a:sp3d>
          <a:bevelT w="222250" h="107950"/>
        </a:sp3d>
      </dgm:spPr>
      <dgm:t>
        <a:bodyPr/>
        <a:lstStyle/>
        <a:p>
          <a:r>
            <a:rPr lang="ru-RU" smtClean="0">
              <a:latin typeface="Montserrat Bold"/>
              <a:ea typeface="+mn-ea"/>
              <a:cs typeface="+mn-cs"/>
            </a:rPr>
            <a:t>Параметры ширины ПЭВ и выходов возможно обосновать расчетом риска, перечисляя все отступления, которые учтены в расчете.</a:t>
          </a:r>
          <a:endParaRPr lang="ru-RU" dirty="0">
            <a:latin typeface="Montserrat Bold"/>
          </a:endParaRPr>
        </a:p>
      </dgm:t>
    </dgm:pt>
    <dgm:pt modelId="{E8AFDDF6-8DA1-44F5-8344-C49D4BCFA29B}" type="parTrans" cxnId="{C2E2CCC2-3741-489F-A5F0-CF6FBAC01B59}">
      <dgm:prSet/>
      <dgm:spPr/>
      <dgm:t>
        <a:bodyPr/>
        <a:lstStyle/>
        <a:p>
          <a:endParaRPr lang="ru-RU"/>
        </a:p>
      </dgm:t>
    </dgm:pt>
    <dgm:pt modelId="{E653606B-9E0E-4B2E-9255-4459E157E06F}" type="sibTrans" cxnId="{C2E2CCC2-3741-489F-A5F0-CF6FBAC01B59}">
      <dgm:prSet/>
      <dgm:spPr/>
      <dgm:t>
        <a:bodyPr/>
        <a:lstStyle/>
        <a:p>
          <a:endParaRPr lang="ru-RU"/>
        </a:p>
      </dgm:t>
    </dgm:pt>
    <dgm:pt modelId="{E8812E0D-BC28-4436-92D3-E2FF020B94EE}">
      <dgm:prSet/>
      <dgm:spPr>
        <a:solidFill>
          <a:srgbClr val="D98C7D"/>
        </a:solidFill>
        <a:scene3d>
          <a:camera prst="orthographicFront"/>
          <a:lightRig rig="threePt" dir="t"/>
        </a:scene3d>
        <a:sp3d>
          <a:bevelT w="222250" h="107950"/>
        </a:sp3d>
      </dgm:spPr>
      <dgm:t>
        <a:bodyPr/>
        <a:lstStyle/>
        <a:p>
          <a:r>
            <a:rPr lang="ru-RU" smtClean="0">
              <a:latin typeface="Montserrat Bold"/>
            </a:rPr>
            <a:t>Ширина лестничного марша - расстояние между ограждениями лестницы, между стеной и ограждением лестницы (если ограждение лестницы выносится за пределы ступени, то отсчет ведется от края ступени).</a:t>
          </a:r>
          <a:endParaRPr lang="ru-RU" dirty="0">
            <a:latin typeface="Montserrat Bold"/>
          </a:endParaRPr>
        </a:p>
      </dgm:t>
    </dgm:pt>
    <dgm:pt modelId="{1D80EEBF-1D26-4807-A63D-9FDED82D9A83}" type="parTrans" cxnId="{8BB77AFF-B1AF-4DC4-9C4E-18B72D8EB828}">
      <dgm:prSet/>
      <dgm:spPr/>
      <dgm:t>
        <a:bodyPr/>
        <a:lstStyle/>
        <a:p>
          <a:endParaRPr lang="ru-RU"/>
        </a:p>
      </dgm:t>
    </dgm:pt>
    <dgm:pt modelId="{0F5B9BCE-5065-4223-9252-59D5B91E2BD1}" type="sibTrans" cxnId="{8BB77AFF-B1AF-4DC4-9C4E-18B72D8EB828}">
      <dgm:prSet/>
      <dgm:spPr/>
      <dgm:t>
        <a:bodyPr/>
        <a:lstStyle/>
        <a:p>
          <a:endParaRPr lang="ru-RU"/>
        </a:p>
      </dgm:t>
    </dgm:pt>
    <dgm:pt modelId="{7E3328D7-C32D-470E-AAB3-0786961FBA61}">
      <dgm:prSet/>
      <dgm:spPr>
        <a:solidFill>
          <a:srgbClr val="339933"/>
        </a:solidFill>
        <a:scene3d>
          <a:camera prst="orthographicFront"/>
          <a:lightRig rig="threePt" dir="t"/>
        </a:scene3d>
        <a:sp3d>
          <a:bevelT w="222250" h="107950"/>
        </a:sp3d>
      </dgm:spPr>
      <dgm:t>
        <a:bodyPr/>
        <a:lstStyle/>
        <a:p>
          <a:r>
            <a:rPr lang="ru-RU" smtClean="0">
              <a:latin typeface="Montserrat Bold"/>
            </a:rPr>
            <a:t>Если с этажа (части этажа) требуется устройство не менее 2-х эвакуационных выходов, то для всех помещений, должен быть обеспечен доступ ко всем требуемым (но не менее чем к 2-м) эвакуационным выходам.</a:t>
          </a:r>
          <a:endParaRPr lang="ru-RU" dirty="0">
            <a:latin typeface="Montserrat Bold"/>
          </a:endParaRPr>
        </a:p>
      </dgm:t>
    </dgm:pt>
    <dgm:pt modelId="{925854A5-4D29-4985-ADEA-A87C6F1C1671}" type="parTrans" cxnId="{8255A9F5-CBAD-4BC8-8FE8-0017D9DE8CBB}">
      <dgm:prSet/>
      <dgm:spPr/>
      <dgm:t>
        <a:bodyPr/>
        <a:lstStyle/>
        <a:p>
          <a:endParaRPr lang="ru-RU"/>
        </a:p>
      </dgm:t>
    </dgm:pt>
    <dgm:pt modelId="{D959CF60-CD3C-406C-AB63-7CE23708B486}" type="sibTrans" cxnId="{8255A9F5-CBAD-4BC8-8FE8-0017D9DE8CBB}">
      <dgm:prSet/>
      <dgm:spPr/>
      <dgm:t>
        <a:bodyPr/>
        <a:lstStyle/>
        <a:p>
          <a:endParaRPr lang="ru-RU"/>
        </a:p>
      </dgm:t>
    </dgm:pt>
    <dgm:pt modelId="{2404EA68-1002-4393-9F02-C45A4E61EB02}" type="pres">
      <dgm:prSet presAssocID="{91965499-6D26-47CF-93DE-14E4DFF9ACE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26DBE5A-EDEF-44C9-B9E9-1F2B1F47744F}" type="pres">
      <dgm:prSet presAssocID="{91965499-6D26-47CF-93DE-14E4DFF9ACEC}" presName="Name1" presStyleCnt="0"/>
      <dgm:spPr/>
      <dgm:t>
        <a:bodyPr/>
        <a:lstStyle/>
        <a:p>
          <a:endParaRPr lang="ru-RU"/>
        </a:p>
      </dgm:t>
    </dgm:pt>
    <dgm:pt modelId="{9083445D-623C-4E0E-838B-4DA270892D02}" type="pres">
      <dgm:prSet presAssocID="{91965499-6D26-47CF-93DE-14E4DFF9ACEC}" presName="cycle" presStyleCnt="0"/>
      <dgm:spPr/>
      <dgm:t>
        <a:bodyPr/>
        <a:lstStyle/>
        <a:p>
          <a:endParaRPr lang="ru-RU"/>
        </a:p>
      </dgm:t>
    </dgm:pt>
    <dgm:pt modelId="{0C9AD30A-E60C-46A6-8C6E-84AA63EA23A6}" type="pres">
      <dgm:prSet presAssocID="{91965499-6D26-47CF-93DE-14E4DFF9ACEC}" presName="srcNode" presStyleLbl="node1" presStyleIdx="0" presStyleCnt="4"/>
      <dgm:spPr/>
      <dgm:t>
        <a:bodyPr/>
        <a:lstStyle/>
        <a:p>
          <a:endParaRPr lang="ru-RU"/>
        </a:p>
      </dgm:t>
    </dgm:pt>
    <dgm:pt modelId="{3659CDD5-C22F-478F-A409-D7776A7E409A}" type="pres">
      <dgm:prSet presAssocID="{91965499-6D26-47CF-93DE-14E4DFF9ACEC}" presName="conn" presStyleLbl="parChTrans1D2" presStyleIdx="0" presStyleCnt="1" custScaleX="102347" custScaleY="107561" custLinFactNeighborY="-884"/>
      <dgm:spPr/>
      <dgm:t>
        <a:bodyPr/>
        <a:lstStyle/>
        <a:p>
          <a:endParaRPr lang="ru-RU"/>
        </a:p>
      </dgm:t>
    </dgm:pt>
    <dgm:pt modelId="{D5B9ABDF-B7C1-49E9-A94B-02D8D5DF6653}" type="pres">
      <dgm:prSet presAssocID="{91965499-6D26-47CF-93DE-14E4DFF9ACEC}" presName="extraNode" presStyleLbl="node1" presStyleIdx="0" presStyleCnt="4"/>
      <dgm:spPr/>
      <dgm:t>
        <a:bodyPr/>
        <a:lstStyle/>
        <a:p>
          <a:endParaRPr lang="ru-RU"/>
        </a:p>
      </dgm:t>
    </dgm:pt>
    <dgm:pt modelId="{FC219BAC-F89D-42FA-A37D-2738778F07E8}" type="pres">
      <dgm:prSet presAssocID="{91965499-6D26-47CF-93DE-14E4DFF9ACEC}" presName="dstNode" presStyleLbl="node1" presStyleIdx="0" presStyleCnt="4"/>
      <dgm:spPr/>
      <dgm:t>
        <a:bodyPr/>
        <a:lstStyle/>
        <a:p>
          <a:endParaRPr lang="ru-RU"/>
        </a:p>
      </dgm:t>
    </dgm:pt>
    <dgm:pt modelId="{440757DF-5815-4594-8774-A75CB377F69E}" type="pres">
      <dgm:prSet presAssocID="{1DFB99CC-7876-40F9-A62E-89EDEE2F0D47}" presName="text_1" presStyleLbl="node1" presStyleIdx="0" presStyleCnt="4" custScaleX="84606" custScaleY="130552" custLinFactNeighborX="-4806" custLinFactNeighborY="-746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97FD930-80EC-47BA-848A-18C81D2003FE}" type="pres">
      <dgm:prSet presAssocID="{1DFB99CC-7876-40F9-A62E-89EDEE2F0D47}" presName="accent_1" presStyleCnt="0"/>
      <dgm:spPr/>
      <dgm:t>
        <a:bodyPr/>
        <a:lstStyle/>
        <a:p>
          <a:endParaRPr lang="ru-RU"/>
        </a:p>
      </dgm:t>
    </dgm:pt>
    <dgm:pt modelId="{4370D059-7C75-4CF9-98F0-0A913C14978C}" type="pres">
      <dgm:prSet presAssocID="{1DFB99CC-7876-40F9-A62E-89EDEE2F0D47}" presName="accentRepeatNode" presStyleLbl="solidFgAcc1" presStyleIdx="0" presStyleCnt="4" custScaleX="176502" custScaleY="155389" custLinFactNeighborX="5085" custLinFactNeighborY="-6555"/>
      <dgm:spPr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779DB3"/>
          </a:solidFill>
        </a:ln>
        <a:effectLst/>
      </dgm:spPr>
      <dgm:t>
        <a:bodyPr/>
        <a:lstStyle/>
        <a:p>
          <a:endParaRPr lang="ru-RU"/>
        </a:p>
      </dgm:t>
    </dgm:pt>
    <dgm:pt modelId="{4AD36D73-EB67-4D36-83F8-7B5DB8D0A9F4}" type="pres">
      <dgm:prSet presAssocID="{7E3328D7-C32D-470E-AAB3-0786961FBA61}" presName="text_2" presStyleLbl="node1" presStyleIdx="1" presStyleCnt="4" custScaleX="94609" custLinFactNeighborX="-2182" custLinFactNeighborY="411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D01C501-9EC8-4003-B90C-2B2C594A470B}" type="pres">
      <dgm:prSet presAssocID="{7E3328D7-C32D-470E-AAB3-0786961FBA61}" presName="accent_2" presStyleCnt="0"/>
      <dgm:spPr/>
      <dgm:t>
        <a:bodyPr/>
        <a:lstStyle/>
        <a:p>
          <a:endParaRPr lang="ru-RU"/>
        </a:p>
      </dgm:t>
    </dgm:pt>
    <dgm:pt modelId="{A70CF87E-FB73-4C2D-9AF4-6A839945A834}" type="pres">
      <dgm:prSet presAssocID="{7E3328D7-C32D-470E-AAB3-0786961FBA61}" presName="accentRepeatNode" presStyleLbl="solidFgAcc1" presStyleIdx="1" presStyleCnt="4" custScaleX="144597" custScaleY="143231" custLinFactNeighborX="773" custLinFactNeighborY="3407"/>
      <dgm:spPr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8D18E46-EC74-40C5-84D9-629269372090}" type="pres">
      <dgm:prSet presAssocID="{E8812E0D-BC28-4436-92D3-E2FF020B94EE}" presName="text_3" presStyleLbl="node1" presStyleIdx="2" presStyleCnt="4" custScaleX="93575" custLinFactNeighborX="-369" custLinFactNeighborY="795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48C610C-96E9-4B28-83CF-137D6E0CDA80}" type="pres">
      <dgm:prSet presAssocID="{E8812E0D-BC28-4436-92D3-E2FF020B94EE}" presName="accent_3" presStyleCnt="0"/>
      <dgm:spPr/>
      <dgm:t>
        <a:bodyPr/>
        <a:lstStyle/>
        <a:p>
          <a:endParaRPr lang="ru-RU"/>
        </a:p>
      </dgm:t>
    </dgm:pt>
    <dgm:pt modelId="{1B33AD8A-75B1-4BB7-ADAC-91095C3D5B44}" type="pres">
      <dgm:prSet presAssocID="{E8812E0D-BC28-4436-92D3-E2FF020B94EE}" presName="accentRepeatNode" presStyleLbl="solidFgAcc1" presStyleIdx="2" presStyleCnt="4" custScaleX="177895" custScaleY="125035" custLinFactNeighborX="-29518" custLinFactNeighborY="10287"/>
      <dgm:spPr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D98C7D"/>
          </a:solidFill>
        </a:ln>
      </dgm:spPr>
      <dgm:t>
        <a:bodyPr/>
        <a:lstStyle/>
        <a:p>
          <a:endParaRPr lang="ru-RU"/>
        </a:p>
      </dgm:t>
    </dgm:pt>
    <dgm:pt modelId="{4E76B1C9-2CB9-4606-8FCC-0690A64A4133}" type="pres">
      <dgm:prSet presAssocID="{27938682-44C0-4675-B3F5-4A3A68F0B77B}" presName="text_4" presStyleLbl="node1" presStyleIdx="3" presStyleCnt="4" custScaleX="72318" custLinFactNeighborX="-12602" custLinFactNeighborY="1279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1817C34-0997-47B5-BCFE-2FC39FB9065F}" type="pres">
      <dgm:prSet presAssocID="{27938682-44C0-4675-B3F5-4A3A68F0B77B}" presName="accent_4" presStyleCnt="0"/>
      <dgm:spPr/>
      <dgm:t>
        <a:bodyPr/>
        <a:lstStyle/>
        <a:p>
          <a:endParaRPr lang="ru-RU"/>
        </a:p>
      </dgm:t>
    </dgm:pt>
    <dgm:pt modelId="{06E576E2-2F62-4B9D-9024-B8B73CD9BA6F}" type="pres">
      <dgm:prSet presAssocID="{27938682-44C0-4675-B3F5-4A3A68F0B77B}" presName="accentRepeatNode" presStyleLbl="solidFgAcc1" presStyleIdx="3" presStyleCnt="4" custScaleX="136442" custScaleY="105161" custLinFactNeighborX="-19798" custLinFactNeighborY="9602"/>
      <dgm:spPr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D04E2F4-5D33-4E9E-A4C4-CA503EAE0F61}" type="presOf" srcId="{7E3328D7-C32D-470E-AAB3-0786961FBA61}" destId="{4AD36D73-EB67-4D36-83F8-7B5DB8D0A9F4}" srcOrd="0" destOrd="0" presId="urn:microsoft.com/office/officeart/2008/layout/VerticalCurvedList"/>
    <dgm:cxn modelId="{8BB77AFF-B1AF-4DC4-9C4E-18B72D8EB828}" srcId="{91965499-6D26-47CF-93DE-14E4DFF9ACEC}" destId="{E8812E0D-BC28-4436-92D3-E2FF020B94EE}" srcOrd="2" destOrd="0" parTransId="{1D80EEBF-1D26-4807-A63D-9FDED82D9A83}" sibTransId="{0F5B9BCE-5065-4223-9252-59D5B91E2BD1}"/>
    <dgm:cxn modelId="{1B54DCA8-4796-412C-9475-E8F38140E056}" type="presOf" srcId="{27938682-44C0-4675-B3F5-4A3A68F0B77B}" destId="{4E76B1C9-2CB9-4606-8FCC-0690A64A4133}" srcOrd="0" destOrd="0" presId="urn:microsoft.com/office/officeart/2008/layout/VerticalCurvedList"/>
    <dgm:cxn modelId="{014F823B-6D6C-435D-9A48-8ADA7C3AB20D}" type="presOf" srcId="{E8812E0D-BC28-4436-92D3-E2FF020B94EE}" destId="{B8D18E46-EC74-40C5-84D9-629269372090}" srcOrd="0" destOrd="0" presId="urn:microsoft.com/office/officeart/2008/layout/VerticalCurvedList"/>
    <dgm:cxn modelId="{6CEEBE38-4AFE-4277-A0B9-2D9D8109F8FB}" type="presOf" srcId="{91965499-6D26-47CF-93DE-14E4DFF9ACEC}" destId="{2404EA68-1002-4393-9F02-C45A4E61EB02}" srcOrd="0" destOrd="0" presId="urn:microsoft.com/office/officeart/2008/layout/VerticalCurvedList"/>
    <dgm:cxn modelId="{8255A9F5-CBAD-4BC8-8FE8-0017D9DE8CBB}" srcId="{91965499-6D26-47CF-93DE-14E4DFF9ACEC}" destId="{7E3328D7-C32D-470E-AAB3-0786961FBA61}" srcOrd="1" destOrd="0" parTransId="{925854A5-4D29-4985-ADEA-A87C6F1C1671}" sibTransId="{D959CF60-CD3C-406C-AB63-7CE23708B486}"/>
    <dgm:cxn modelId="{5BBB9A97-2AD0-41AE-9875-7EAE49AD1244}" type="presOf" srcId="{1DFB99CC-7876-40F9-A62E-89EDEE2F0D47}" destId="{440757DF-5815-4594-8774-A75CB377F69E}" srcOrd="0" destOrd="0" presId="urn:microsoft.com/office/officeart/2008/layout/VerticalCurvedList"/>
    <dgm:cxn modelId="{7B515257-EC85-4A57-BD4D-0A28381E7513}" type="presOf" srcId="{FD0B2E42-B9B7-4083-9973-1988AA49417A}" destId="{3659CDD5-C22F-478F-A409-D7776A7E409A}" srcOrd="0" destOrd="0" presId="urn:microsoft.com/office/officeart/2008/layout/VerticalCurvedList"/>
    <dgm:cxn modelId="{C2E2CCC2-3741-489F-A5F0-CF6FBAC01B59}" srcId="{91965499-6D26-47CF-93DE-14E4DFF9ACEC}" destId="{27938682-44C0-4675-B3F5-4A3A68F0B77B}" srcOrd="3" destOrd="0" parTransId="{E8AFDDF6-8DA1-44F5-8344-C49D4BCFA29B}" sibTransId="{E653606B-9E0E-4B2E-9255-4459E157E06F}"/>
    <dgm:cxn modelId="{12896F4A-6D1B-4991-A23C-4EEA36CB7661}" srcId="{91965499-6D26-47CF-93DE-14E4DFF9ACEC}" destId="{1DFB99CC-7876-40F9-A62E-89EDEE2F0D47}" srcOrd="0" destOrd="0" parTransId="{F42CAB1C-104A-4028-B01D-05116945A5D9}" sibTransId="{FD0B2E42-B9B7-4083-9973-1988AA49417A}"/>
    <dgm:cxn modelId="{5ECE31F9-FAE2-4373-BF6A-F17B80F04903}" type="presParOf" srcId="{2404EA68-1002-4393-9F02-C45A4E61EB02}" destId="{A26DBE5A-EDEF-44C9-B9E9-1F2B1F47744F}" srcOrd="0" destOrd="0" presId="urn:microsoft.com/office/officeart/2008/layout/VerticalCurvedList"/>
    <dgm:cxn modelId="{78D360C3-5DDA-45AD-9B5E-B66F9BA69DC8}" type="presParOf" srcId="{A26DBE5A-EDEF-44C9-B9E9-1F2B1F47744F}" destId="{9083445D-623C-4E0E-838B-4DA270892D02}" srcOrd="0" destOrd="0" presId="urn:microsoft.com/office/officeart/2008/layout/VerticalCurvedList"/>
    <dgm:cxn modelId="{A17FCB58-0A19-43CF-9A88-2F5A640606E1}" type="presParOf" srcId="{9083445D-623C-4E0E-838B-4DA270892D02}" destId="{0C9AD30A-E60C-46A6-8C6E-84AA63EA23A6}" srcOrd="0" destOrd="0" presId="urn:microsoft.com/office/officeart/2008/layout/VerticalCurvedList"/>
    <dgm:cxn modelId="{14416231-2F68-42D8-989D-4DAADA72CB58}" type="presParOf" srcId="{9083445D-623C-4E0E-838B-4DA270892D02}" destId="{3659CDD5-C22F-478F-A409-D7776A7E409A}" srcOrd="1" destOrd="0" presId="urn:microsoft.com/office/officeart/2008/layout/VerticalCurvedList"/>
    <dgm:cxn modelId="{FE0FCF0E-13EC-43F8-B375-552D9DC3FABF}" type="presParOf" srcId="{9083445D-623C-4E0E-838B-4DA270892D02}" destId="{D5B9ABDF-B7C1-49E9-A94B-02D8D5DF6653}" srcOrd="2" destOrd="0" presId="urn:microsoft.com/office/officeart/2008/layout/VerticalCurvedList"/>
    <dgm:cxn modelId="{4E2AF2C7-A1F2-4F72-B18A-D60B2B61BD81}" type="presParOf" srcId="{9083445D-623C-4E0E-838B-4DA270892D02}" destId="{FC219BAC-F89D-42FA-A37D-2738778F07E8}" srcOrd="3" destOrd="0" presId="urn:microsoft.com/office/officeart/2008/layout/VerticalCurvedList"/>
    <dgm:cxn modelId="{137493BF-DAC6-4A76-8291-CA38083BFB75}" type="presParOf" srcId="{A26DBE5A-EDEF-44C9-B9E9-1F2B1F47744F}" destId="{440757DF-5815-4594-8774-A75CB377F69E}" srcOrd="1" destOrd="0" presId="urn:microsoft.com/office/officeart/2008/layout/VerticalCurvedList"/>
    <dgm:cxn modelId="{9E807C87-E011-4910-91ED-283B3179201F}" type="presParOf" srcId="{A26DBE5A-EDEF-44C9-B9E9-1F2B1F47744F}" destId="{897FD930-80EC-47BA-848A-18C81D2003FE}" srcOrd="2" destOrd="0" presId="urn:microsoft.com/office/officeart/2008/layout/VerticalCurvedList"/>
    <dgm:cxn modelId="{F21A4EB2-2ACA-4EEC-A659-4493A3871FDD}" type="presParOf" srcId="{897FD930-80EC-47BA-848A-18C81D2003FE}" destId="{4370D059-7C75-4CF9-98F0-0A913C14978C}" srcOrd="0" destOrd="0" presId="urn:microsoft.com/office/officeart/2008/layout/VerticalCurvedList"/>
    <dgm:cxn modelId="{FF7ADEC1-F176-4EBB-975E-89C2ABFE18F1}" type="presParOf" srcId="{A26DBE5A-EDEF-44C9-B9E9-1F2B1F47744F}" destId="{4AD36D73-EB67-4D36-83F8-7B5DB8D0A9F4}" srcOrd="3" destOrd="0" presId="urn:microsoft.com/office/officeart/2008/layout/VerticalCurvedList"/>
    <dgm:cxn modelId="{4B19A7B1-C85D-4083-A218-4430F142B011}" type="presParOf" srcId="{A26DBE5A-EDEF-44C9-B9E9-1F2B1F47744F}" destId="{BD01C501-9EC8-4003-B90C-2B2C594A470B}" srcOrd="4" destOrd="0" presId="urn:microsoft.com/office/officeart/2008/layout/VerticalCurvedList"/>
    <dgm:cxn modelId="{780A1AD3-DD5D-4D56-8F94-9AB57F5963A5}" type="presParOf" srcId="{BD01C501-9EC8-4003-B90C-2B2C594A470B}" destId="{A70CF87E-FB73-4C2D-9AF4-6A839945A834}" srcOrd="0" destOrd="0" presId="urn:microsoft.com/office/officeart/2008/layout/VerticalCurvedList"/>
    <dgm:cxn modelId="{67FC5AE9-1BA2-44C0-8496-2DB60BE4CA11}" type="presParOf" srcId="{A26DBE5A-EDEF-44C9-B9E9-1F2B1F47744F}" destId="{B8D18E46-EC74-40C5-84D9-629269372090}" srcOrd="5" destOrd="0" presId="urn:microsoft.com/office/officeart/2008/layout/VerticalCurvedList"/>
    <dgm:cxn modelId="{8DC93841-DA98-4423-BF92-EA6F90ED894A}" type="presParOf" srcId="{A26DBE5A-EDEF-44C9-B9E9-1F2B1F47744F}" destId="{948C610C-96E9-4B28-83CF-137D6E0CDA80}" srcOrd="6" destOrd="0" presId="urn:microsoft.com/office/officeart/2008/layout/VerticalCurvedList"/>
    <dgm:cxn modelId="{720B1CD5-FB5E-48AD-B165-33A30ADAE134}" type="presParOf" srcId="{948C610C-96E9-4B28-83CF-137D6E0CDA80}" destId="{1B33AD8A-75B1-4BB7-ADAC-91095C3D5B44}" srcOrd="0" destOrd="0" presId="urn:microsoft.com/office/officeart/2008/layout/VerticalCurvedList"/>
    <dgm:cxn modelId="{28D9839F-60A9-448C-B85A-A86D76DB070E}" type="presParOf" srcId="{A26DBE5A-EDEF-44C9-B9E9-1F2B1F47744F}" destId="{4E76B1C9-2CB9-4606-8FCC-0690A64A4133}" srcOrd="7" destOrd="0" presId="urn:microsoft.com/office/officeart/2008/layout/VerticalCurvedList"/>
    <dgm:cxn modelId="{3C5D5FDC-3D2F-472F-A875-5F197547DEFF}" type="presParOf" srcId="{A26DBE5A-EDEF-44C9-B9E9-1F2B1F47744F}" destId="{11817C34-0997-47B5-BCFE-2FC39FB9065F}" srcOrd="8" destOrd="0" presId="urn:microsoft.com/office/officeart/2008/layout/VerticalCurvedList"/>
    <dgm:cxn modelId="{ACC39D5B-2AB0-4EA3-9F2C-27702305FD03}" type="presParOf" srcId="{11817C34-0997-47B5-BCFE-2FC39FB9065F}" destId="{06E576E2-2F62-4B9D-9024-B8B73CD9BA6F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E239E5-1F75-4743-8E64-D775C7EC61EA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51DF25-6F81-444D-9E18-4353333F32DD}">
      <dgm:prSet phldrT="[Текст]" custT="1"/>
      <dgm:spPr>
        <a:solidFill>
          <a:srgbClr val="00B050">
            <a:alpha val="85000"/>
          </a:srgbClr>
        </a:solidFill>
        <a:scene3d>
          <a:camera prst="orthographicFront"/>
          <a:lightRig rig="threePt" dir="t"/>
        </a:scene3d>
        <a:sp3d>
          <a:bevelT w="146050" h="247650"/>
        </a:sp3d>
      </dgm:spPr>
      <dgm:t>
        <a:bodyPr/>
        <a:lstStyle/>
        <a:p>
          <a:pPr algn="ctr"/>
          <a:r>
            <a:rPr lang="ru-RU" sz="4000" b="1" dirty="0" smtClean="0">
              <a:latin typeface="Montserrat Bold"/>
            </a:rPr>
            <a:t>Пожарная безопасность обеспечена</a:t>
          </a:r>
          <a:r>
            <a:rPr lang="ru-RU" sz="3200" b="1" dirty="0" smtClean="0">
              <a:latin typeface="Montserrat Bold"/>
            </a:rPr>
            <a:t> </a:t>
          </a:r>
        </a:p>
        <a:p>
          <a:pPr algn="ctr"/>
          <a:r>
            <a:rPr lang="ru-RU" sz="3200" b="0" dirty="0" smtClean="0">
              <a:latin typeface="Montserrat Bold"/>
            </a:rPr>
            <a:t>при выполнении требований ФЗ №123 </a:t>
          </a:r>
        </a:p>
        <a:p>
          <a:pPr algn="r"/>
          <a:r>
            <a:rPr lang="ru-RU" sz="2400" dirty="0" smtClean="0">
              <a:latin typeface="Montserrat Bold"/>
            </a:rPr>
            <a:t>(ст.4, 6 ФЗ №123)</a:t>
          </a:r>
          <a:endParaRPr lang="ru-RU" sz="2400" dirty="0">
            <a:latin typeface="Montserrat Bold"/>
          </a:endParaRPr>
        </a:p>
      </dgm:t>
    </dgm:pt>
    <dgm:pt modelId="{C5F3A9A7-B941-4566-B927-C52C383E84F8}" type="parTrans" cxnId="{FB3CDC9A-59B1-4565-A41A-D5545AD926F2}">
      <dgm:prSet/>
      <dgm:spPr/>
      <dgm:t>
        <a:bodyPr/>
        <a:lstStyle/>
        <a:p>
          <a:endParaRPr lang="ru-RU"/>
        </a:p>
      </dgm:t>
    </dgm:pt>
    <dgm:pt modelId="{D66F2CAB-474E-4591-ACA5-C29A0EA4B839}" type="sibTrans" cxnId="{FB3CDC9A-59B1-4565-A41A-D5545AD926F2}">
      <dgm:prSet/>
      <dgm:spPr/>
      <dgm:t>
        <a:bodyPr/>
        <a:lstStyle/>
        <a:p>
          <a:endParaRPr lang="ru-RU"/>
        </a:p>
      </dgm:t>
    </dgm:pt>
    <dgm:pt modelId="{FD32C042-FDAA-42B6-8F31-31FAEE2DB5DC}">
      <dgm:prSet phldrT="[Текст]" custT="1"/>
      <dgm:spPr>
        <a:solidFill>
          <a:srgbClr val="0379B2">
            <a:alpha val="98000"/>
          </a:srgbClr>
        </a:solidFill>
      </dgm:spPr>
      <dgm:t>
        <a:bodyPr/>
        <a:lstStyle/>
        <a:p>
          <a:r>
            <a:rPr lang="ru-RU" sz="2600" dirty="0" smtClean="0">
              <a:latin typeface="Montserrat Bold"/>
            </a:rPr>
            <a:t>Выполнены требования </a:t>
          </a:r>
          <a:r>
            <a:rPr lang="ru-RU" sz="2600" b="1" dirty="0" smtClean="0">
              <a:latin typeface="Montserrat Bold"/>
            </a:rPr>
            <a:t>нормативных документов ПБ </a:t>
          </a:r>
        </a:p>
        <a:p>
          <a:r>
            <a:rPr lang="ru-RU" sz="2400" dirty="0" smtClean="0">
              <a:latin typeface="Montserrat Bold"/>
            </a:rPr>
            <a:t>(п.1 ч.3 ФЗ №123)</a:t>
          </a:r>
        </a:p>
      </dgm:t>
    </dgm:pt>
    <dgm:pt modelId="{446575A9-9F77-459C-A872-34F7770D6B24}" type="parTrans" cxnId="{3FA8837D-73DB-4998-A756-4BC07C5FA80A}">
      <dgm:prSet/>
      <dgm:spPr>
        <a:ln w="38100">
          <a:solidFill>
            <a:srgbClr val="006696"/>
          </a:solidFill>
        </a:ln>
      </dgm:spPr>
      <dgm:t>
        <a:bodyPr/>
        <a:lstStyle/>
        <a:p>
          <a:endParaRPr lang="ru-RU"/>
        </a:p>
      </dgm:t>
    </dgm:pt>
    <dgm:pt modelId="{1196811B-E0F7-4AE4-B258-2FDCE102A17B}" type="sibTrans" cxnId="{3FA8837D-73DB-4998-A756-4BC07C5FA80A}">
      <dgm:prSet/>
      <dgm:spPr/>
      <dgm:t>
        <a:bodyPr/>
        <a:lstStyle/>
        <a:p>
          <a:endParaRPr lang="ru-RU"/>
        </a:p>
      </dgm:t>
    </dgm:pt>
    <dgm:pt modelId="{C582D5AA-024F-4E51-8087-8B3C93187207}">
      <dgm:prSet phldrT="[Текст]" custT="1"/>
      <dgm:spPr>
        <a:solidFill>
          <a:srgbClr val="779DB3"/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Montserrat Bold"/>
            </a:rPr>
            <a:t>Национальные стандарты, СП, а также иные документы ПБ</a:t>
          </a:r>
        </a:p>
      </dgm:t>
    </dgm:pt>
    <dgm:pt modelId="{C5EE3562-C6A3-42FE-A75E-7847DAB902BA}" type="parTrans" cxnId="{601E83A0-2C6C-468D-8C86-43BF6D1A037D}">
      <dgm:prSet/>
      <dgm:spPr>
        <a:ln w="38100">
          <a:solidFill>
            <a:srgbClr val="006696"/>
          </a:solidFill>
        </a:ln>
      </dgm:spPr>
      <dgm:t>
        <a:bodyPr/>
        <a:lstStyle/>
        <a:p>
          <a:endParaRPr lang="ru-RU"/>
        </a:p>
      </dgm:t>
    </dgm:pt>
    <dgm:pt modelId="{C729D931-CCA9-418F-94FD-B51FE4C9FEBD}" type="sibTrans" cxnId="{601E83A0-2C6C-468D-8C86-43BF6D1A037D}">
      <dgm:prSet/>
      <dgm:spPr/>
      <dgm:t>
        <a:bodyPr/>
        <a:lstStyle/>
        <a:p>
          <a:endParaRPr lang="ru-RU"/>
        </a:p>
      </dgm:t>
    </dgm:pt>
    <dgm:pt modelId="{4904EFAA-8855-48AB-8DF5-3B14B01B0B3D}">
      <dgm:prSet phldrT="[Текст]" custT="1"/>
      <dgm:spPr>
        <a:solidFill>
          <a:srgbClr val="779DB3"/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Montserrat Bold"/>
            </a:rPr>
            <a:t>СТО и СТУ с требованиями ПБ</a:t>
          </a:r>
          <a:endParaRPr lang="ru-RU" sz="2400" dirty="0">
            <a:solidFill>
              <a:schemeClr val="tx1"/>
            </a:solidFill>
            <a:latin typeface="Montserrat Bold"/>
          </a:endParaRPr>
        </a:p>
      </dgm:t>
    </dgm:pt>
    <dgm:pt modelId="{D176E877-F34A-4412-9806-921318228E27}" type="parTrans" cxnId="{95D9F95C-4BCA-4567-B243-4D002417201F}">
      <dgm:prSet/>
      <dgm:spPr>
        <a:solidFill>
          <a:srgbClr val="006696"/>
        </a:solidFill>
        <a:ln w="38100">
          <a:solidFill>
            <a:srgbClr val="006696"/>
          </a:solidFill>
        </a:ln>
      </dgm:spPr>
      <dgm:t>
        <a:bodyPr/>
        <a:lstStyle/>
        <a:p>
          <a:endParaRPr lang="ru-RU"/>
        </a:p>
      </dgm:t>
    </dgm:pt>
    <dgm:pt modelId="{4C05C0B5-6711-4BB8-8AEC-59CAB9D375C5}" type="sibTrans" cxnId="{95D9F95C-4BCA-4567-B243-4D002417201F}">
      <dgm:prSet/>
      <dgm:spPr/>
      <dgm:t>
        <a:bodyPr/>
        <a:lstStyle/>
        <a:p>
          <a:endParaRPr lang="ru-RU"/>
        </a:p>
      </dgm:t>
    </dgm:pt>
    <dgm:pt modelId="{06634288-6C0B-41FE-BD60-6924AB246A2C}">
      <dgm:prSet custT="1"/>
      <dgm:spPr>
        <a:solidFill>
          <a:srgbClr val="0379B2">
            <a:alpha val="75000"/>
          </a:srgbClr>
        </a:solidFill>
      </dgm:spPr>
      <dgm:t>
        <a:bodyPr/>
        <a:lstStyle/>
        <a:p>
          <a:r>
            <a:rPr lang="ru-RU" sz="2600" smtClean="0">
              <a:latin typeface="Montserrat Bold"/>
            </a:rPr>
            <a:t>Выполнены требования </a:t>
          </a:r>
          <a:r>
            <a:rPr lang="ru-RU" sz="2600" b="1" smtClean="0">
              <a:latin typeface="Montserrat Bold"/>
            </a:rPr>
            <a:t>СТО по ПБ</a:t>
          </a:r>
        </a:p>
        <a:p>
          <a:r>
            <a:rPr lang="ru-RU" sz="2400" smtClean="0">
              <a:latin typeface="Montserrat Bold"/>
            </a:rPr>
            <a:t>(приказ </a:t>
          </a:r>
          <a:r>
            <a:rPr lang="ru-RU" sz="2400" dirty="0" smtClean="0">
              <a:latin typeface="Montserrat Bold"/>
            </a:rPr>
            <a:t>МЧС России №1161)</a:t>
          </a:r>
          <a:endParaRPr lang="ru-RU" sz="2400" dirty="0">
            <a:latin typeface="Montserrat Bold"/>
          </a:endParaRPr>
        </a:p>
      </dgm:t>
    </dgm:pt>
    <dgm:pt modelId="{920BD60D-7492-4DFE-9772-167FDD445B69}" type="parTrans" cxnId="{021AEB47-8FEE-4F34-8301-90AC0F86EA48}">
      <dgm:prSet/>
      <dgm:spPr>
        <a:ln w="38100">
          <a:solidFill>
            <a:srgbClr val="006696"/>
          </a:solidFill>
        </a:ln>
      </dgm:spPr>
      <dgm:t>
        <a:bodyPr/>
        <a:lstStyle/>
        <a:p>
          <a:endParaRPr lang="ru-RU"/>
        </a:p>
      </dgm:t>
    </dgm:pt>
    <dgm:pt modelId="{29634C05-3F42-4221-BCB8-B88C16759BEC}" type="sibTrans" cxnId="{021AEB47-8FEE-4F34-8301-90AC0F86EA48}">
      <dgm:prSet/>
      <dgm:spPr/>
      <dgm:t>
        <a:bodyPr/>
        <a:lstStyle/>
        <a:p>
          <a:endParaRPr lang="ru-RU"/>
        </a:p>
      </dgm:t>
    </dgm:pt>
    <dgm:pt modelId="{29884BAD-E3BB-413A-84C7-1EA4C03256BC}">
      <dgm:prSet custT="1"/>
      <dgm:spPr>
        <a:solidFill>
          <a:srgbClr val="D98C7D">
            <a:alpha val="98000"/>
          </a:srgbClr>
        </a:solidFill>
      </dgm:spPr>
      <dgm:t>
        <a:bodyPr/>
        <a:lstStyle/>
        <a:p>
          <a:r>
            <a:rPr lang="ru-RU" sz="2600" b="1" smtClean="0">
              <a:latin typeface="Montserrat Bold"/>
            </a:rPr>
            <a:t>Пожарный риск не превышает </a:t>
          </a:r>
          <a:r>
            <a:rPr lang="ru-RU" sz="2600" smtClean="0">
              <a:latin typeface="Montserrat Bold"/>
            </a:rPr>
            <a:t>допустимое </a:t>
          </a:r>
          <a:r>
            <a:rPr lang="ru-RU" sz="2600" dirty="0" smtClean="0">
              <a:latin typeface="Montserrat Bold"/>
            </a:rPr>
            <a:t>значение </a:t>
          </a:r>
        </a:p>
        <a:p>
          <a:r>
            <a:rPr lang="ru-RU" sz="2400" dirty="0" smtClean="0">
              <a:latin typeface="Montserrat Bold"/>
            </a:rPr>
            <a:t>(ст.79, 93 ФЗ №123)</a:t>
          </a:r>
          <a:endParaRPr lang="ru-RU" sz="2400" dirty="0">
            <a:latin typeface="Montserrat Bold"/>
          </a:endParaRPr>
        </a:p>
      </dgm:t>
    </dgm:pt>
    <dgm:pt modelId="{EFE6C5A3-894A-4A2F-BBDA-91D1E3AB66E9}" type="parTrans" cxnId="{BE131DC5-A37D-43FE-BC55-3EA93BDD4FE1}">
      <dgm:prSet/>
      <dgm:spPr>
        <a:ln w="38100">
          <a:solidFill>
            <a:srgbClr val="006696"/>
          </a:solidFill>
        </a:ln>
      </dgm:spPr>
      <dgm:t>
        <a:bodyPr/>
        <a:lstStyle/>
        <a:p>
          <a:endParaRPr lang="ru-RU"/>
        </a:p>
      </dgm:t>
    </dgm:pt>
    <dgm:pt modelId="{FD32C4A2-B37D-40BA-8252-05518B813BA0}" type="sibTrans" cxnId="{BE131DC5-A37D-43FE-BC55-3EA93BDD4FE1}">
      <dgm:prSet/>
      <dgm:spPr/>
      <dgm:t>
        <a:bodyPr/>
        <a:lstStyle/>
        <a:p>
          <a:endParaRPr lang="ru-RU"/>
        </a:p>
      </dgm:t>
    </dgm:pt>
    <dgm:pt modelId="{01DC22C2-356C-4386-88C6-2BFDE1ADADE9}">
      <dgm:prSet custT="1"/>
      <dgm:spPr>
        <a:solidFill>
          <a:srgbClr val="0379B2">
            <a:alpha val="98000"/>
          </a:srgbClr>
        </a:solidFill>
      </dgm:spPr>
      <dgm:t>
        <a:bodyPr/>
        <a:lstStyle/>
        <a:p>
          <a:r>
            <a:rPr lang="ru-RU" sz="2600" dirty="0" smtClean="0">
              <a:latin typeface="Montserrat Bold"/>
            </a:rPr>
            <a:t>Выполнены требования </a:t>
          </a:r>
          <a:r>
            <a:rPr lang="ru-RU" sz="2600" b="1" dirty="0" smtClean="0">
              <a:latin typeface="Montserrat Bold"/>
            </a:rPr>
            <a:t>СТУ </a:t>
          </a:r>
          <a:r>
            <a:rPr lang="ru-RU" sz="2600" b="0" dirty="0" smtClean="0">
              <a:latin typeface="Montserrat Bold"/>
            </a:rPr>
            <a:t>по ПБ </a:t>
          </a:r>
          <a:r>
            <a:rPr lang="ru-RU" sz="2600" dirty="0" smtClean="0">
              <a:latin typeface="Montserrat Bold"/>
            </a:rPr>
            <a:t>при отсутствии </a:t>
          </a:r>
          <a:r>
            <a:rPr lang="ru-RU" sz="2600" smtClean="0">
              <a:latin typeface="Montserrat Bold"/>
            </a:rPr>
            <a:t>норм ПБ</a:t>
          </a:r>
        </a:p>
        <a:p>
          <a:r>
            <a:rPr lang="ru-RU" sz="2400" smtClean="0">
              <a:latin typeface="Montserrat Bold"/>
            </a:rPr>
            <a:t>(ч.2 </a:t>
          </a:r>
          <a:r>
            <a:rPr lang="ru-RU" sz="2400" dirty="0" smtClean="0">
              <a:latin typeface="Montserrat Bold"/>
            </a:rPr>
            <a:t>ст.78 ФЗ №123; приказ МЧС России №710)</a:t>
          </a:r>
          <a:endParaRPr lang="ru-RU" sz="2400" dirty="0">
            <a:latin typeface="Montserrat Bold"/>
          </a:endParaRPr>
        </a:p>
      </dgm:t>
    </dgm:pt>
    <dgm:pt modelId="{4C23718C-90B6-4258-9BC8-49A7F952B6F7}" type="parTrans" cxnId="{D44561D1-0B31-4D06-8729-C417DFFE20C4}">
      <dgm:prSet/>
      <dgm:spPr>
        <a:ln w="38100">
          <a:solidFill>
            <a:srgbClr val="006696"/>
          </a:solidFill>
        </a:ln>
      </dgm:spPr>
      <dgm:t>
        <a:bodyPr/>
        <a:lstStyle/>
        <a:p>
          <a:endParaRPr lang="ru-RU"/>
        </a:p>
      </dgm:t>
    </dgm:pt>
    <dgm:pt modelId="{ED3B919F-26A0-4706-A781-D76715A87D63}" type="sibTrans" cxnId="{D44561D1-0B31-4D06-8729-C417DFFE20C4}">
      <dgm:prSet/>
      <dgm:spPr/>
      <dgm:t>
        <a:bodyPr/>
        <a:lstStyle/>
        <a:p>
          <a:endParaRPr lang="ru-RU"/>
        </a:p>
      </dgm:t>
    </dgm:pt>
    <dgm:pt modelId="{E715B787-7F7E-41F3-8C2C-4CAC0DCDAAE9}">
      <dgm:prSet custT="1"/>
      <dgm:spPr>
        <a:solidFill>
          <a:srgbClr val="339933">
            <a:alpha val="75000"/>
          </a:srgbClr>
        </a:solidFill>
      </dgm:spPr>
      <dgm:t>
        <a:bodyPr/>
        <a:lstStyle/>
        <a:p>
          <a:r>
            <a:rPr lang="ru-RU" sz="2600" b="1" smtClean="0">
              <a:latin typeface="Montserrat Bold"/>
            </a:rPr>
            <a:t>Исследования, расчеты и (или) испытания </a:t>
          </a:r>
          <a:r>
            <a:rPr lang="ru-RU" sz="2600" smtClean="0">
              <a:latin typeface="Montserrat Bold"/>
            </a:rPr>
            <a:t>подтверждают обеспечение ПБ</a:t>
          </a:r>
          <a:endParaRPr lang="ru-RU" sz="2600" dirty="0" smtClean="0">
            <a:latin typeface="Montserrat Bold"/>
          </a:endParaRPr>
        </a:p>
      </dgm:t>
    </dgm:pt>
    <dgm:pt modelId="{23D8190D-D112-4383-9B4D-D06D8DE7210A}" type="parTrans" cxnId="{C4A5D2F5-6754-4307-93BA-14BE5A9B17D3}">
      <dgm:prSet/>
      <dgm:spPr>
        <a:ln w="38100">
          <a:solidFill>
            <a:srgbClr val="006696"/>
          </a:solidFill>
        </a:ln>
      </dgm:spPr>
      <dgm:t>
        <a:bodyPr/>
        <a:lstStyle/>
        <a:p>
          <a:endParaRPr lang="ru-RU"/>
        </a:p>
      </dgm:t>
    </dgm:pt>
    <dgm:pt modelId="{E5F22906-77F9-4E4E-A5F1-4DA1FE682262}" type="sibTrans" cxnId="{C4A5D2F5-6754-4307-93BA-14BE5A9B17D3}">
      <dgm:prSet/>
      <dgm:spPr/>
      <dgm:t>
        <a:bodyPr/>
        <a:lstStyle/>
        <a:p>
          <a:endParaRPr lang="ru-RU"/>
        </a:p>
      </dgm:t>
    </dgm:pt>
    <dgm:pt modelId="{A86A9D22-3C63-4AE1-BBA1-4C2457F08817}">
      <dgm:prSet custT="1"/>
      <dgm:spPr>
        <a:solidFill>
          <a:srgbClr val="9DD3AF"/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Montserrat Bold"/>
            </a:rPr>
            <a:t>Примерный перечень в письме </a:t>
          </a:r>
          <a:r>
            <a:rPr lang="ru-RU" sz="2400" smtClean="0">
              <a:solidFill>
                <a:schemeClr val="tx1"/>
              </a:solidFill>
              <a:latin typeface="Montserrat Bold"/>
            </a:rPr>
            <a:t>МЧС России № </a:t>
          </a:r>
          <a:r>
            <a:rPr lang="en-US" sz="2400" smtClean="0">
              <a:solidFill>
                <a:schemeClr val="tx1"/>
              </a:solidFill>
              <a:latin typeface="Montserrat Bold"/>
            </a:rPr>
            <a:t>43-465-19</a:t>
          </a:r>
          <a:endParaRPr lang="ru-RU" sz="2400" dirty="0">
            <a:solidFill>
              <a:schemeClr val="tx1"/>
            </a:solidFill>
            <a:latin typeface="Montserrat Bold"/>
          </a:endParaRPr>
        </a:p>
      </dgm:t>
    </dgm:pt>
    <dgm:pt modelId="{6829D34A-609A-40C4-9287-9ECEAA51B081}" type="parTrans" cxnId="{64082A8D-5DC1-41BE-A811-84CAD3AACC70}">
      <dgm:prSet/>
      <dgm:spPr>
        <a:ln w="38100">
          <a:solidFill>
            <a:srgbClr val="006696"/>
          </a:solidFill>
        </a:ln>
      </dgm:spPr>
      <dgm:t>
        <a:bodyPr/>
        <a:lstStyle/>
        <a:p>
          <a:endParaRPr lang="ru-RU"/>
        </a:p>
      </dgm:t>
    </dgm:pt>
    <dgm:pt modelId="{6F7DAF6A-3498-43A1-AB51-17EC9C165E96}" type="sibTrans" cxnId="{64082A8D-5DC1-41BE-A811-84CAD3AACC70}">
      <dgm:prSet/>
      <dgm:spPr/>
      <dgm:t>
        <a:bodyPr/>
        <a:lstStyle/>
        <a:p>
          <a:endParaRPr lang="ru-RU"/>
        </a:p>
      </dgm:t>
    </dgm:pt>
    <dgm:pt modelId="{9DFAE235-93E4-49C3-B1A2-317DEFDDB92B}">
      <dgm:prSet custT="1"/>
      <dgm:spPr>
        <a:solidFill>
          <a:srgbClr val="D98C7D">
            <a:alpha val="85000"/>
          </a:srgbClr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Montserrat Bold"/>
            </a:rPr>
            <a:t>Приказ МЧС России №533</a:t>
          </a:r>
          <a:endParaRPr lang="ru-RU" sz="2400" dirty="0">
            <a:solidFill>
              <a:schemeClr val="tx1"/>
            </a:solidFill>
            <a:latin typeface="Montserrat Bold"/>
          </a:endParaRPr>
        </a:p>
      </dgm:t>
    </dgm:pt>
    <dgm:pt modelId="{C20BE127-AFB7-4FCF-BC42-90AFCA8AE137}" type="parTrans" cxnId="{ABF0316C-D16D-4CD5-8F4F-3241C23B7DD0}">
      <dgm:prSet/>
      <dgm:spPr>
        <a:ln w="38100">
          <a:solidFill>
            <a:srgbClr val="006696"/>
          </a:solidFill>
        </a:ln>
      </dgm:spPr>
      <dgm:t>
        <a:bodyPr/>
        <a:lstStyle/>
        <a:p>
          <a:endParaRPr lang="ru-RU"/>
        </a:p>
      </dgm:t>
    </dgm:pt>
    <dgm:pt modelId="{897A3F72-A190-4A9E-B319-9676CC48A789}" type="sibTrans" cxnId="{ABF0316C-D16D-4CD5-8F4F-3241C23B7DD0}">
      <dgm:prSet/>
      <dgm:spPr/>
      <dgm:t>
        <a:bodyPr/>
        <a:lstStyle/>
        <a:p>
          <a:endParaRPr lang="ru-RU"/>
        </a:p>
      </dgm:t>
    </dgm:pt>
    <dgm:pt modelId="{EDC64DF0-EA61-44F8-A1CB-3328CA2598A6}">
      <dgm:prSet custT="1"/>
      <dgm:spPr>
        <a:solidFill>
          <a:srgbClr val="D98C7D">
            <a:alpha val="85000"/>
          </a:srgbClr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Montserrat Bold"/>
            </a:rPr>
            <a:t>Приказ МЧС России №1140</a:t>
          </a:r>
          <a:endParaRPr lang="ru-RU" sz="2400" dirty="0">
            <a:solidFill>
              <a:schemeClr val="tx1"/>
            </a:solidFill>
            <a:latin typeface="Montserrat Bold"/>
          </a:endParaRPr>
        </a:p>
      </dgm:t>
    </dgm:pt>
    <dgm:pt modelId="{2F7448C4-5244-43AE-B7CE-CFC646187774}" type="parTrans" cxnId="{A261C55E-23EE-454D-92FA-90ED9A55BA42}">
      <dgm:prSet/>
      <dgm:spPr>
        <a:ln w="38100">
          <a:solidFill>
            <a:srgbClr val="006696"/>
          </a:solidFill>
        </a:ln>
      </dgm:spPr>
      <dgm:t>
        <a:bodyPr/>
        <a:lstStyle/>
        <a:p>
          <a:endParaRPr lang="ru-RU"/>
        </a:p>
      </dgm:t>
    </dgm:pt>
    <dgm:pt modelId="{59DD5AA8-4C11-447A-B444-F010C5C08117}" type="sibTrans" cxnId="{A261C55E-23EE-454D-92FA-90ED9A55BA42}">
      <dgm:prSet/>
      <dgm:spPr/>
      <dgm:t>
        <a:bodyPr/>
        <a:lstStyle/>
        <a:p>
          <a:endParaRPr lang="ru-RU"/>
        </a:p>
      </dgm:t>
    </dgm:pt>
    <dgm:pt modelId="{5B1F3449-782C-4B40-9A53-6B160B096B8D}" type="pres">
      <dgm:prSet presAssocID="{C0E239E5-1F75-4743-8E64-D775C7EC61E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470F9F-9E93-4A7E-81D8-13CE75AA37B9}" type="pres">
      <dgm:prSet presAssocID="{C0E239E5-1F75-4743-8E64-D775C7EC61EA}" presName="hierFlow" presStyleCnt="0"/>
      <dgm:spPr/>
    </dgm:pt>
    <dgm:pt modelId="{F1B3ADC5-7B0A-4B30-BAB0-9680F4070D45}" type="pres">
      <dgm:prSet presAssocID="{C0E239E5-1F75-4743-8E64-D775C7EC61E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F3AB8C76-AF5E-4973-AB64-2D63262832ED}" type="pres">
      <dgm:prSet presAssocID="{6751DF25-6F81-444D-9E18-4353333F32DD}" presName="Name14" presStyleCnt="0"/>
      <dgm:spPr/>
    </dgm:pt>
    <dgm:pt modelId="{6FA826CA-5D2E-44B0-91EB-FCAA7ECDCEF8}" type="pres">
      <dgm:prSet presAssocID="{6751DF25-6F81-444D-9E18-4353333F32DD}" presName="level1Shape" presStyleLbl="node0" presStyleIdx="0" presStyleCnt="1" custScaleX="583297" custScaleY="160803" custLinFactY="-51761" custLinFactNeighborX="-22728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9E07D8-0856-42B2-B042-522CFCC39C61}" type="pres">
      <dgm:prSet presAssocID="{6751DF25-6F81-444D-9E18-4353333F32DD}" presName="hierChild2" presStyleCnt="0"/>
      <dgm:spPr/>
    </dgm:pt>
    <dgm:pt modelId="{0F312A2F-01FB-4DC3-BDE8-6450684FA1A8}" type="pres">
      <dgm:prSet presAssocID="{446575A9-9F77-459C-A872-34F7770D6B24}" presName="Name19" presStyleLbl="parChTrans1D2" presStyleIdx="0" presStyleCnt="5"/>
      <dgm:spPr/>
      <dgm:t>
        <a:bodyPr/>
        <a:lstStyle/>
        <a:p>
          <a:endParaRPr lang="ru-RU"/>
        </a:p>
      </dgm:t>
    </dgm:pt>
    <dgm:pt modelId="{0645A3F8-C640-4EE0-932C-39F92F71F8B1}" type="pres">
      <dgm:prSet presAssocID="{FD32C042-FDAA-42B6-8F31-31FAEE2DB5DC}" presName="Name21" presStyleCnt="0"/>
      <dgm:spPr/>
    </dgm:pt>
    <dgm:pt modelId="{88668392-6C6A-43A1-9148-F7E7D81DBD4B}" type="pres">
      <dgm:prSet presAssocID="{FD32C042-FDAA-42B6-8F31-31FAEE2DB5DC}" presName="level2Shape" presStyleLbl="node2" presStyleIdx="0" presStyleCnt="5" custScaleX="193192" custScaleY="241367" custLinFactY="-11358" custLinFactNeighborX="-13483" custLinFactNeighborY="-100000"/>
      <dgm:spPr/>
      <dgm:t>
        <a:bodyPr/>
        <a:lstStyle/>
        <a:p>
          <a:endParaRPr lang="ru-RU"/>
        </a:p>
      </dgm:t>
    </dgm:pt>
    <dgm:pt modelId="{E2F376F9-EE1C-434F-A85B-137FEF5933CC}" type="pres">
      <dgm:prSet presAssocID="{FD32C042-FDAA-42B6-8F31-31FAEE2DB5DC}" presName="hierChild3" presStyleCnt="0"/>
      <dgm:spPr/>
    </dgm:pt>
    <dgm:pt modelId="{5CCD2A4C-FB41-4991-8874-C9775BEDEADA}" type="pres">
      <dgm:prSet presAssocID="{C5EE3562-C6A3-42FE-A75E-7847DAB902BA}" presName="Name19" presStyleLbl="parChTrans1D3" presStyleIdx="0" presStyleCnt="5"/>
      <dgm:spPr/>
      <dgm:t>
        <a:bodyPr/>
        <a:lstStyle/>
        <a:p>
          <a:endParaRPr lang="ru-RU"/>
        </a:p>
      </dgm:t>
    </dgm:pt>
    <dgm:pt modelId="{7CC7ED1D-88BD-42B8-812A-25EEA690D825}" type="pres">
      <dgm:prSet presAssocID="{C582D5AA-024F-4E51-8087-8B3C93187207}" presName="Name21" presStyleCnt="0"/>
      <dgm:spPr/>
    </dgm:pt>
    <dgm:pt modelId="{253E910A-6E43-4889-A2B2-93F99126D825}" type="pres">
      <dgm:prSet presAssocID="{C582D5AA-024F-4E51-8087-8B3C93187207}" presName="level2Shape" presStyleLbl="node3" presStyleIdx="0" presStyleCnt="5" custScaleX="143746" custScaleY="186585" custLinFactNeighborX="-773" custLinFactNeighborY="-22564"/>
      <dgm:spPr/>
      <dgm:t>
        <a:bodyPr/>
        <a:lstStyle/>
        <a:p>
          <a:endParaRPr lang="ru-RU"/>
        </a:p>
      </dgm:t>
    </dgm:pt>
    <dgm:pt modelId="{0E264AF0-C7B0-497C-A88D-890CA1D8A191}" type="pres">
      <dgm:prSet presAssocID="{C582D5AA-024F-4E51-8087-8B3C93187207}" presName="hierChild3" presStyleCnt="0"/>
      <dgm:spPr/>
    </dgm:pt>
    <dgm:pt modelId="{AB5543A6-3C35-4012-9066-676BEB56BF1D}" type="pres">
      <dgm:prSet presAssocID="{D176E877-F34A-4412-9806-921318228E27}" presName="Name19" presStyleLbl="parChTrans1D3" presStyleIdx="1" presStyleCnt="5"/>
      <dgm:spPr/>
      <dgm:t>
        <a:bodyPr/>
        <a:lstStyle/>
        <a:p>
          <a:endParaRPr lang="ru-RU"/>
        </a:p>
      </dgm:t>
    </dgm:pt>
    <dgm:pt modelId="{DBBEF53B-D340-413B-9678-B3DDA0F9EE79}" type="pres">
      <dgm:prSet presAssocID="{4904EFAA-8855-48AB-8DF5-3B14B01B0B3D}" presName="Name21" presStyleCnt="0"/>
      <dgm:spPr/>
    </dgm:pt>
    <dgm:pt modelId="{301C2B50-5DC3-4E8D-92F6-BB089A1314FA}" type="pres">
      <dgm:prSet presAssocID="{4904EFAA-8855-48AB-8DF5-3B14B01B0B3D}" presName="level2Shape" presStyleLbl="node3" presStyleIdx="1" presStyleCnt="5" custScaleX="143746" custScaleY="186869" custLinFactNeighborX="-18659" custLinFactNeighborY="-22994"/>
      <dgm:spPr/>
      <dgm:t>
        <a:bodyPr/>
        <a:lstStyle/>
        <a:p>
          <a:endParaRPr lang="ru-RU"/>
        </a:p>
      </dgm:t>
    </dgm:pt>
    <dgm:pt modelId="{30C09CCF-0C35-49B4-9F0D-DA6E8F823797}" type="pres">
      <dgm:prSet presAssocID="{4904EFAA-8855-48AB-8DF5-3B14B01B0B3D}" presName="hierChild3" presStyleCnt="0"/>
      <dgm:spPr/>
    </dgm:pt>
    <dgm:pt modelId="{3895D13E-5F9D-48A1-A01B-2D13C4DD63B1}" type="pres">
      <dgm:prSet presAssocID="{EFE6C5A3-894A-4A2F-BBDA-91D1E3AB66E9}" presName="Name19" presStyleLbl="parChTrans1D2" presStyleIdx="1" presStyleCnt="5"/>
      <dgm:spPr/>
      <dgm:t>
        <a:bodyPr/>
        <a:lstStyle/>
        <a:p>
          <a:endParaRPr lang="ru-RU"/>
        </a:p>
      </dgm:t>
    </dgm:pt>
    <dgm:pt modelId="{AEF52DA2-4411-4511-B56B-FAE3827C082A}" type="pres">
      <dgm:prSet presAssocID="{29884BAD-E3BB-413A-84C7-1EA4C03256BC}" presName="Name21" presStyleCnt="0"/>
      <dgm:spPr/>
    </dgm:pt>
    <dgm:pt modelId="{C7C91312-6A50-438E-B577-E78980585590}" type="pres">
      <dgm:prSet presAssocID="{29884BAD-E3BB-413A-84C7-1EA4C03256BC}" presName="level2Shape" presStyleLbl="node2" presStyleIdx="1" presStyleCnt="5" custScaleX="190876" custScaleY="238995" custLinFactX="33828" custLinFactY="-4085" custLinFactNeighborX="100000" custLinFactNeighborY="-100000"/>
      <dgm:spPr/>
      <dgm:t>
        <a:bodyPr/>
        <a:lstStyle/>
        <a:p>
          <a:endParaRPr lang="ru-RU"/>
        </a:p>
      </dgm:t>
    </dgm:pt>
    <dgm:pt modelId="{B2552AEC-055C-44B2-8F23-617FF75FF62A}" type="pres">
      <dgm:prSet presAssocID="{29884BAD-E3BB-413A-84C7-1EA4C03256BC}" presName="hierChild3" presStyleCnt="0"/>
      <dgm:spPr/>
    </dgm:pt>
    <dgm:pt modelId="{B82E221F-E88E-4018-B25D-4297233F9AD8}" type="pres">
      <dgm:prSet presAssocID="{C20BE127-AFB7-4FCF-BC42-90AFCA8AE137}" presName="Name19" presStyleLbl="parChTrans1D3" presStyleIdx="2" presStyleCnt="5"/>
      <dgm:spPr/>
      <dgm:t>
        <a:bodyPr/>
        <a:lstStyle/>
        <a:p>
          <a:endParaRPr lang="ru-RU"/>
        </a:p>
      </dgm:t>
    </dgm:pt>
    <dgm:pt modelId="{73D2FC5F-72F4-4E1A-A80E-2CA5DE8F2F83}" type="pres">
      <dgm:prSet presAssocID="{9DFAE235-93E4-49C3-B1A2-317DEFDDB92B}" presName="Name21" presStyleCnt="0"/>
      <dgm:spPr/>
    </dgm:pt>
    <dgm:pt modelId="{B1260021-4A30-4762-A6C8-B754F36DC9C5}" type="pres">
      <dgm:prSet presAssocID="{9DFAE235-93E4-49C3-B1A2-317DEFDDB92B}" presName="level2Shape" presStyleLbl="node3" presStyleIdx="2" presStyleCnt="5" custScaleX="146193" custScaleY="188014" custLinFactX="189757" custLinFactNeighborX="200000" custLinFactNeighborY="30119"/>
      <dgm:spPr/>
      <dgm:t>
        <a:bodyPr/>
        <a:lstStyle/>
        <a:p>
          <a:endParaRPr lang="ru-RU"/>
        </a:p>
      </dgm:t>
    </dgm:pt>
    <dgm:pt modelId="{E5C99C30-4A80-40EE-9ED4-4DC4F373CBCA}" type="pres">
      <dgm:prSet presAssocID="{9DFAE235-93E4-49C3-B1A2-317DEFDDB92B}" presName="hierChild3" presStyleCnt="0"/>
      <dgm:spPr/>
    </dgm:pt>
    <dgm:pt modelId="{3366CD4A-21EE-4631-B16C-47169CD05C98}" type="pres">
      <dgm:prSet presAssocID="{2F7448C4-5244-43AE-B7CE-CFC646187774}" presName="Name19" presStyleLbl="parChTrans1D3" presStyleIdx="3" presStyleCnt="5"/>
      <dgm:spPr/>
      <dgm:t>
        <a:bodyPr/>
        <a:lstStyle/>
        <a:p>
          <a:endParaRPr lang="ru-RU"/>
        </a:p>
      </dgm:t>
    </dgm:pt>
    <dgm:pt modelId="{A64D0BB1-D1B3-4FF4-9874-1630CD4298F6}" type="pres">
      <dgm:prSet presAssocID="{EDC64DF0-EA61-44F8-A1CB-3328CA2598A6}" presName="Name21" presStyleCnt="0"/>
      <dgm:spPr/>
    </dgm:pt>
    <dgm:pt modelId="{C2688DD3-0C67-41A2-892E-0CAA5454EF7E}" type="pres">
      <dgm:prSet presAssocID="{EDC64DF0-EA61-44F8-A1CB-3328CA2598A6}" presName="level2Shape" presStyleLbl="node3" presStyleIdx="3" presStyleCnt="5" custScaleX="144626" custScaleY="186869" custLinFactNeighborX="-95221" custLinFactNeighborY="31747"/>
      <dgm:spPr/>
      <dgm:t>
        <a:bodyPr/>
        <a:lstStyle/>
        <a:p>
          <a:endParaRPr lang="ru-RU"/>
        </a:p>
      </dgm:t>
    </dgm:pt>
    <dgm:pt modelId="{746A28BC-79F2-42AF-91DA-29A02ED23E01}" type="pres">
      <dgm:prSet presAssocID="{EDC64DF0-EA61-44F8-A1CB-3328CA2598A6}" presName="hierChild3" presStyleCnt="0"/>
      <dgm:spPr/>
    </dgm:pt>
    <dgm:pt modelId="{E2922377-3AAC-4085-AF5A-B42488FCAD74}" type="pres">
      <dgm:prSet presAssocID="{4C23718C-90B6-4258-9BC8-49A7F952B6F7}" presName="Name19" presStyleLbl="parChTrans1D2" presStyleIdx="2" presStyleCnt="5"/>
      <dgm:spPr/>
      <dgm:t>
        <a:bodyPr/>
        <a:lstStyle/>
        <a:p>
          <a:endParaRPr lang="ru-RU"/>
        </a:p>
      </dgm:t>
    </dgm:pt>
    <dgm:pt modelId="{663658B8-3D16-489C-877D-3572E9FD372D}" type="pres">
      <dgm:prSet presAssocID="{01DC22C2-356C-4386-88C6-2BFDE1ADADE9}" presName="Name21" presStyleCnt="0"/>
      <dgm:spPr/>
    </dgm:pt>
    <dgm:pt modelId="{4E99A683-4BC0-4FCC-A52D-C83BF56C88A7}" type="pres">
      <dgm:prSet presAssocID="{01DC22C2-356C-4386-88C6-2BFDE1ADADE9}" presName="level2Shape" presStyleLbl="node2" presStyleIdx="2" presStyleCnt="5" custScaleX="191158" custScaleY="241492" custLinFactX="-117102" custLinFactY="-10204" custLinFactNeighborX="-200000" custLinFactNeighborY="-100000"/>
      <dgm:spPr/>
      <dgm:t>
        <a:bodyPr/>
        <a:lstStyle/>
        <a:p>
          <a:endParaRPr lang="ru-RU"/>
        </a:p>
      </dgm:t>
    </dgm:pt>
    <dgm:pt modelId="{CEC167A3-0657-433C-9B01-0BE6EE750563}" type="pres">
      <dgm:prSet presAssocID="{01DC22C2-356C-4386-88C6-2BFDE1ADADE9}" presName="hierChild3" presStyleCnt="0"/>
      <dgm:spPr/>
    </dgm:pt>
    <dgm:pt modelId="{4ECBBD72-D773-4319-A477-2A8DBFB8F4D9}" type="pres">
      <dgm:prSet presAssocID="{920BD60D-7492-4DFE-9772-167FDD445B69}" presName="Name19" presStyleLbl="parChTrans1D2" presStyleIdx="3" presStyleCnt="5"/>
      <dgm:spPr/>
      <dgm:t>
        <a:bodyPr/>
        <a:lstStyle/>
        <a:p>
          <a:endParaRPr lang="ru-RU"/>
        </a:p>
      </dgm:t>
    </dgm:pt>
    <dgm:pt modelId="{82128EB4-A3FC-4015-A938-03FC34A903DA}" type="pres">
      <dgm:prSet presAssocID="{06634288-6C0B-41FE-BD60-6924AB246A2C}" presName="Name21" presStyleCnt="0"/>
      <dgm:spPr/>
    </dgm:pt>
    <dgm:pt modelId="{517F836E-D29A-4A3A-940E-DBD969440612}" type="pres">
      <dgm:prSet presAssocID="{06634288-6C0B-41FE-BD60-6924AB246A2C}" presName="level2Shape" presStyleLbl="node2" presStyleIdx="3" presStyleCnt="5" custScaleX="190876" custScaleY="238642" custLinFactY="-11289" custLinFactNeighborX="-30353" custLinFactNeighborY="-100000"/>
      <dgm:spPr/>
      <dgm:t>
        <a:bodyPr/>
        <a:lstStyle/>
        <a:p>
          <a:endParaRPr lang="ru-RU"/>
        </a:p>
      </dgm:t>
    </dgm:pt>
    <dgm:pt modelId="{9B01C9FF-950A-48E8-B5A0-E013685BC424}" type="pres">
      <dgm:prSet presAssocID="{06634288-6C0B-41FE-BD60-6924AB246A2C}" presName="hierChild3" presStyleCnt="0"/>
      <dgm:spPr/>
    </dgm:pt>
    <dgm:pt modelId="{1054E4EF-B3B2-43E5-B287-7A713BBECD40}" type="pres">
      <dgm:prSet presAssocID="{23D8190D-D112-4383-9B4D-D06D8DE7210A}" presName="Name19" presStyleLbl="parChTrans1D2" presStyleIdx="4" presStyleCnt="5"/>
      <dgm:spPr/>
      <dgm:t>
        <a:bodyPr/>
        <a:lstStyle/>
        <a:p>
          <a:endParaRPr lang="ru-RU"/>
        </a:p>
      </dgm:t>
    </dgm:pt>
    <dgm:pt modelId="{6FB9B94E-ABA3-471B-A264-D74B7D41B3E3}" type="pres">
      <dgm:prSet presAssocID="{E715B787-7F7E-41F3-8C2C-4CAC0DCDAAE9}" presName="Name21" presStyleCnt="0"/>
      <dgm:spPr/>
    </dgm:pt>
    <dgm:pt modelId="{FA7CD95D-9F44-4421-A080-FDE6D8219206}" type="pres">
      <dgm:prSet presAssocID="{E715B787-7F7E-41F3-8C2C-4CAC0DCDAAE9}" presName="level2Shape" presStyleLbl="node2" presStyleIdx="4" presStyleCnt="5" custScaleX="191724" custScaleY="238642" custLinFactY="-11374" custLinFactNeighborX="582" custLinFactNeighborY="-100000"/>
      <dgm:spPr/>
      <dgm:t>
        <a:bodyPr/>
        <a:lstStyle/>
        <a:p>
          <a:endParaRPr lang="ru-RU"/>
        </a:p>
      </dgm:t>
    </dgm:pt>
    <dgm:pt modelId="{82BE7A4A-16E4-4B97-B3EB-217C86C2D98B}" type="pres">
      <dgm:prSet presAssocID="{E715B787-7F7E-41F3-8C2C-4CAC0DCDAAE9}" presName="hierChild3" presStyleCnt="0"/>
      <dgm:spPr/>
    </dgm:pt>
    <dgm:pt modelId="{9EE5FBB8-C661-413B-A29F-126379537159}" type="pres">
      <dgm:prSet presAssocID="{6829D34A-609A-40C4-9287-9ECEAA51B081}" presName="Name19" presStyleLbl="parChTrans1D3" presStyleIdx="4" presStyleCnt="5"/>
      <dgm:spPr/>
      <dgm:t>
        <a:bodyPr/>
        <a:lstStyle/>
        <a:p>
          <a:endParaRPr lang="ru-RU"/>
        </a:p>
      </dgm:t>
    </dgm:pt>
    <dgm:pt modelId="{621D1414-DA07-42F1-97AA-A72E0956620C}" type="pres">
      <dgm:prSet presAssocID="{A86A9D22-3C63-4AE1-BBA1-4C2457F08817}" presName="Name21" presStyleCnt="0"/>
      <dgm:spPr/>
    </dgm:pt>
    <dgm:pt modelId="{4D61AE78-2AAB-407B-9EB1-DA3CF428258D}" type="pres">
      <dgm:prSet presAssocID="{A86A9D22-3C63-4AE1-BBA1-4C2457F08817}" presName="level2Shape" presStyleLbl="node3" presStyleIdx="4" presStyleCnt="5" custScaleX="146193" custScaleY="190051" custLinFactNeighborX="239" custLinFactNeighborY="33"/>
      <dgm:spPr/>
      <dgm:t>
        <a:bodyPr/>
        <a:lstStyle/>
        <a:p>
          <a:endParaRPr lang="ru-RU"/>
        </a:p>
      </dgm:t>
    </dgm:pt>
    <dgm:pt modelId="{CF4F86F4-FEA1-4787-ABB7-F5F03C5989B2}" type="pres">
      <dgm:prSet presAssocID="{A86A9D22-3C63-4AE1-BBA1-4C2457F08817}" presName="hierChild3" presStyleCnt="0"/>
      <dgm:spPr/>
    </dgm:pt>
    <dgm:pt modelId="{1215A96D-3695-4E02-B0A4-5E848F322F09}" type="pres">
      <dgm:prSet presAssocID="{C0E239E5-1F75-4743-8E64-D775C7EC61EA}" presName="bgShapesFlow" presStyleCnt="0"/>
      <dgm:spPr/>
    </dgm:pt>
  </dgm:ptLst>
  <dgm:cxnLst>
    <dgm:cxn modelId="{9AD65376-78B7-4D49-A4C1-461772DD2F6E}" type="presOf" srcId="{01DC22C2-356C-4386-88C6-2BFDE1ADADE9}" destId="{4E99A683-4BC0-4FCC-A52D-C83BF56C88A7}" srcOrd="0" destOrd="0" presId="urn:microsoft.com/office/officeart/2005/8/layout/hierarchy6"/>
    <dgm:cxn modelId="{9040824A-F011-4B3A-8D66-5417BF142D6E}" type="presOf" srcId="{C582D5AA-024F-4E51-8087-8B3C93187207}" destId="{253E910A-6E43-4889-A2B2-93F99126D825}" srcOrd="0" destOrd="0" presId="urn:microsoft.com/office/officeart/2005/8/layout/hierarchy6"/>
    <dgm:cxn modelId="{4EEBA213-621B-4E0C-8953-EB8112771DD5}" type="presOf" srcId="{06634288-6C0B-41FE-BD60-6924AB246A2C}" destId="{517F836E-D29A-4A3A-940E-DBD969440612}" srcOrd="0" destOrd="0" presId="urn:microsoft.com/office/officeart/2005/8/layout/hierarchy6"/>
    <dgm:cxn modelId="{3FA8837D-73DB-4998-A756-4BC07C5FA80A}" srcId="{6751DF25-6F81-444D-9E18-4353333F32DD}" destId="{FD32C042-FDAA-42B6-8F31-31FAEE2DB5DC}" srcOrd="0" destOrd="0" parTransId="{446575A9-9F77-459C-A872-34F7770D6B24}" sibTransId="{1196811B-E0F7-4AE4-B258-2FDCE102A17B}"/>
    <dgm:cxn modelId="{AB21153C-A1D4-449D-B0B3-1750DA423FE3}" type="presOf" srcId="{EFE6C5A3-894A-4A2F-BBDA-91D1E3AB66E9}" destId="{3895D13E-5F9D-48A1-A01B-2D13C4DD63B1}" srcOrd="0" destOrd="0" presId="urn:microsoft.com/office/officeart/2005/8/layout/hierarchy6"/>
    <dgm:cxn modelId="{FB3CDC9A-59B1-4565-A41A-D5545AD926F2}" srcId="{C0E239E5-1F75-4743-8E64-D775C7EC61EA}" destId="{6751DF25-6F81-444D-9E18-4353333F32DD}" srcOrd="0" destOrd="0" parTransId="{C5F3A9A7-B941-4566-B927-C52C383E84F8}" sibTransId="{D66F2CAB-474E-4591-ACA5-C29A0EA4B839}"/>
    <dgm:cxn modelId="{B4DD0414-5380-4FC5-8319-AB6ECC9D25BA}" type="presOf" srcId="{4C23718C-90B6-4258-9BC8-49A7F952B6F7}" destId="{E2922377-3AAC-4085-AF5A-B42488FCAD74}" srcOrd="0" destOrd="0" presId="urn:microsoft.com/office/officeart/2005/8/layout/hierarchy6"/>
    <dgm:cxn modelId="{ABF0316C-D16D-4CD5-8F4F-3241C23B7DD0}" srcId="{29884BAD-E3BB-413A-84C7-1EA4C03256BC}" destId="{9DFAE235-93E4-49C3-B1A2-317DEFDDB92B}" srcOrd="0" destOrd="0" parTransId="{C20BE127-AFB7-4FCF-BC42-90AFCA8AE137}" sibTransId="{897A3F72-A190-4A9E-B319-9676CC48A789}"/>
    <dgm:cxn modelId="{13D02191-EDC9-4ACC-9402-088574AC92A7}" type="presOf" srcId="{920BD60D-7492-4DFE-9772-167FDD445B69}" destId="{4ECBBD72-D773-4319-A477-2A8DBFB8F4D9}" srcOrd="0" destOrd="0" presId="urn:microsoft.com/office/officeart/2005/8/layout/hierarchy6"/>
    <dgm:cxn modelId="{99D34478-7B33-46C9-83C8-7D3283266DF7}" type="presOf" srcId="{446575A9-9F77-459C-A872-34F7770D6B24}" destId="{0F312A2F-01FB-4DC3-BDE8-6450684FA1A8}" srcOrd="0" destOrd="0" presId="urn:microsoft.com/office/officeart/2005/8/layout/hierarchy6"/>
    <dgm:cxn modelId="{95D9F95C-4BCA-4567-B243-4D002417201F}" srcId="{FD32C042-FDAA-42B6-8F31-31FAEE2DB5DC}" destId="{4904EFAA-8855-48AB-8DF5-3B14B01B0B3D}" srcOrd="1" destOrd="0" parTransId="{D176E877-F34A-4412-9806-921318228E27}" sibTransId="{4C05C0B5-6711-4BB8-8AEC-59CAB9D375C5}"/>
    <dgm:cxn modelId="{021AEB47-8FEE-4F34-8301-90AC0F86EA48}" srcId="{6751DF25-6F81-444D-9E18-4353333F32DD}" destId="{06634288-6C0B-41FE-BD60-6924AB246A2C}" srcOrd="3" destOrd="0" parTransId="{920BD60D-7492-4DFE-9772-167FDD445B69}" sibTransId="{29634C05-3F42-4221-BCB8-B88C16759BEC}"/>
    <dgm:cxn modelId="{14DA76CB-D32A-4C03-8BEC-DBC475A37C34}" type="presOf" srcId="{9DFAE235-93E4-49C3-B1A2-317DEFDDB92B}" destId="{B1260021-4A30-4762-A6C8-B754F36DC9C5}" srcOrd="0" destOrd="0" presId="urn:microsoft.com/office/officeart/2005/8/layout/hierarchy6"/>
    <dgm:cxn modelId="{AE0E1268-0614-445B-9B7E-D383A0E3C1D0}" type="presOf" srcId="{EDC64DF0-EA61-44F8-A1CB-3328CA2598A6}" destId="{C2688DD3-0C67-41A2-892E-0CAA5454EF7E}" srcOrd="0" destOrd="0" presId="urn:microsoft.com/office/officeart/2005/8/layout/hierarchy6"/>
    <dgm:cxn modelId="{5708C7AE-EE1A-4A41-82EA-F05DC3302E3E}" type="presOf" srcId="{6829D34A-609A-40C4-9287-9ECEAA51B081}" destId="{9EE5FBB8-C661-413B-A29F-126379537159}" srcOrd="0" destOrd="0" presId="urn:microsoft.com/office/officeart/2005/8/layout/hierarchy6"/>
    <dgm:cxn modelId="{A2C34565-C20F-4D57-AAA2-F828B4BC7310}" type="presOf" srcId="{23D8190D-D112-4383-9B4D-D06D8DE7210A}" destId="{1054E4EF-B3B2-43E5-B287-7A713BBECD40}" srcOrd="0" destOrd="0" presId="urn:microsoft.com/office/officeart/2005/8/layout/hierarchy6"/>
    <dgm:cxn modelId="{C4A5D2F5-6754-4307-93BA-14BE5A9B17D3}" srcId="{6751DF25-6F81-444D-9E18-4353333F32DD}" destId="{E715B787-7F7E-41F3-8C2C-4CAC0DCDAAE9}" srcOrd="4" destOrd="0" parTransId="{23D8190D-D112-4383-9B4D-D06D8DE7210A}" sibTransId="{E5F22906-77F9-4E4E-A5F1-4DA1FE682262}"/>
    <dgm:cxn modelId="{A7400554-6166-4EDD-A4F6-192DF65E6055}" type="presOf" srcId="{D176E877-F34A-4412-9806-921318228E27}" destId="{AB5543A6-3C35-4012-9066-676BEB56BF1D}" srcOrd="0" destOrd="0" presId="urn:microsoft.com/office/officeart/2005/8/layout/hierarchy6"/>
    <dgm:cxn modelId="{F16CA6C0-F155-4045-ABA4-CDF7391EE280}" type="presOf" srcId="{C20BE127-AFB7-4FCF-BC42-90AFCA8AE137}" destId="{B82E221F-E88E-4018-B25D-4297233F9AD8}" srcOrd="0" destOrd="0" presId="urn:microsoft.com/office/officeart/2005/8/layout/hierarchy6"/>
    <dgm:cxn modelId="{5C01B368-768D-4E50-BB56-6A79B2E1583A}" type="presOf" srcId="{C0E239E5-1F75-4743-8E64-D775C7EC61EA}" destId="{5B1F3449-782C-4B40-9A53-6B160B096B8D}" srcOrd="0" destOrd="0" presId="urn:microsoft.com/office/officeart/2005/8/layout/hierarchy6"/>
    <dgm:cxn modelId="{B63A35B9-529E-4FC0-B269-4E103FED69EE}" type="presOf" srcId="{A86A9D22-3C63-4AE1-BBA1-4C2457F08817}" destId="{4D61AE78-2AAB-407B-9EB1-DA3CF428258D}" srcOrd="0" destOrd="0" presId="urn:microsoft.com/office/officeart/2005/8/layout/hierarchy6"/>
    <dgm:cxn modelId="{BE131DC5-A37D-43FE-BC55-3EA93BDD4FE1}" srcId="{6751DF25-6F81-444D-9E18-4353333F32DD}" destId="{29884BAD-E3BB-413A-84C7-1EA4C03256BC}" srcOrd="1" destOrd="0" parTransId="{EFE6C5A3-894A-4A2F-BBDA-91D1E3AB66E9}" sibTransId="{FD32C4A2-B37D-40BA-8252-05518B813BA0}"/>
    <dgm:cxn modelId="{D44561D1-0B31-4D06-8729-C417DFFE20C4}" srcId="{6751DF25-6F81-444D-9E18-4353333F32DD}" destId="{01DC22C2-356C-4386-88C6-2BFDE1ADADE9}" srcOrd="2" destOrd="0" parTransId="{4C23718C-90B6-4258-9BC8-49A7F952B6F7}" sibTransId="{ED3B919F-26A0-4706-A781-D76715A87D63}"/>
    <dgm:cxn modelId="{044F922D-6C6B-421A-ABDD-F22BD2407512}" type="presOf" srcId="{4904EFAA-8855-48AB-8DF5-3B14B01B0B3D}" destId="{301C2B50-5DC3-4E8D-92F6-BB089A1314FA}" srcOrd="0" destOrd="0" presId="urn:microsoft.com/office/officeart/2005/8/layout/hierarchy6"/>
    <dgm:cxn modelId="{0230AE24-2F8E-4D09-9C69-66D095A07701}" type="presOf" srcId="{6751DF25-6F81-444D-9E18-4353333F32DD}" destId="{6FA826CA-5D2E-44B0-91EB-FCAA7ECDCEF8}" srcOrd="0" destOrd="0" presId="urn:microsoft.com/office/officeart/2005/8/layout/hierarchy6"/>
    <dgm:cxn modelId="{485D57C7-27AE-45B8-A5DA-036840072CC4}" type="presOf" srcId="{29884BAD-E3BB-413A-84C7-1EA4C03256BC}" destId="{C7C91312-6A50-438E-B577-E78980585590}" srcOrd="0" destOrd="0" presId="urn:microsoft.com/office/officeart/2005/8/layout/hierarchy6"/>
    <dgm:cxn modelId="{64082A8D-5DC1-41BE-A811-84CAD3AACC70}" srcId="{E715B787-7F7E-41F3-8C2C-4CAC0DCDAAE9}" destId="{A86A9D22-3C63-4AE1-BBA1-4C2457F08817}" srcOrd="0" destOrd="0" parTransId="{6829D34A-609A-40C4-9287-9ECEAA51B081}" sibTransId="{6F7DAF6A-3498-43A1-AB51-17EC9C165E96}"/>
    <dgm:cxn modelId="{603AF069-12E8-4236-9715-759344F133C3}" type="presOf" srcId="{C5EE3562-C6A3-42FE-A75E-7847DAB902BA}" destId="{5CCD2A4C-FB41-4991-8874-C9775BEDEADA}" srcOrd="0" destOrd="0" presId="urn:microsoft.com/office/officeart/2005/8/layout/hierarchy6"/>
    <dgm:cxn modelId="{F762E76C-1BB5-47B9-83F7-719C5CC46178}" type="presOf" srcId="{FD32C042-FDAA-42B6-8F31-31FAEE2DB5DC}" destId="{88668392-6C6A-43A1-9148-F7E7D81DBD4B}" srcOrd="0" destOrd="0" presId="urn:microsoft.com/office/officeart/2005/8/layout/hierarchy6"/>
    <dgm:cxn modelId="{AE75390F-A014-4056-8FD8-C19989A91173}" type="presOf" srcId="{E715B787-7F7E-41F3-8C2C-4CAC0DCDAAE9}" destId="{FA7CD95D-9F44-4421-A080-FDE6D8219206}" srcOrd="0" destOrd="0" presId="urn:microsoft.com/office/officeart/2005/8/layout/hierarchy6"/>
    <dgm:cxn modelId="{A261C55E-23EE-454D-92FA-90ED9A55BA42}" srcId="{29884BAD-E3BB-413A-84C7-1EA4C03256BC}" destId="{EDC64DF0-EA61-44F8-A1CB-3328CA2598A6}" srcOrd="1" destOrd="0" parTransId="{2F7448C4-5244-43AE-B7CE-CFC646187774}" sibTransId="{59DD5AA8-4C11-447A-B444-F010C5C08117}"/>
    <dgm:cxn modelId="{601E83A0-2C6C-468D-8C86-43BF6D1A037D}" srcId="{FD32C042-FDAA-42B6-8F31-31FAEE2DB5DC}" destId="{C582D5AA-024F-4E51-8087-8B3C93187207}" srcOrd="0" destOrd="0" parTransId="{C5EE3562-C6A3-42FE-A75E-7847DAB902BA}" sibTransId="{C729D931-CCA9-418F-94FD-B51FE4C9FEBD}"/>
    <dgm:cxn modelId="{169C631C-EEA3-4274-B0B4-26E62EE62612}" type="presOf" srcId="{2F7448C4-5244-43AE-B7CE-CFC646187774}" destId="{3366CD4A-21EE-4631-B16C-47169CD05C98}" srcOrd="0" destOrd="0" presId="urn:microsoft.com/office/officeart/2005/8/layout/hierarchy6"/>
    <dgm:cxn modelId="{C442492A-3AEB-4B53-A66A-C0DAEE2D459D}" type="presParOf" srcId="{5B1F3449-782C-4B40-9A53-6B160B096B8D}" destId="{35470F9F-9E93-4A7E-81D8-13CE75AA37B9}" srcOrd="0" destOrd="0" presId="urn:microsoft.com/office/officeart/2005/8/layout/hierarchy6"/>
    <dgm:cxn modelId="{A4C63269-729B-4143-9EE3-257A126991D4}" type="presParOf" srcId="{35470F9F-9E93-4A7E-81D8-13CE75AA37B9}" destId="{F1B3ADC5-7B0A-4B30-BAB0-9680F4070D45}" srcOrd="0" destOrd="0" presId="urn:microsoft.com/office/officeart/2005/8/layout/hierarchy6"/>
    <dgm:cxn modelId="{196A9610-D18F-4768-8135-FF586D7955AA}" type="presParOf" srcId="{F1B3ADC5-7B0A-4B30-BAB0-9680F4070D45}" destId="{F3AB8C76-AF5E-4973-AB64-2D63262832ED}" srcOrd="0" destOrd="0" presId="urn:microsoft.com/office/officeart/2005/8/layout/hierarchy6"/>
    <dgm:cxn modelId="{4D9E025F-E8BB-44B4-939F-B5F0D1877E3D}" type="presParOf" srcId="{F3AB8C76-AF5E-4973-AB64-2D63262832ED}" destId="{6FA826CA-5D2E-44B0-91EB-FCAA7ECDCEF8}" srcOrd="0" destOrd="0" presId="urn:microsoft.com/office/officeart/2005/8/layout/hierarchy6"/>
    <dgm:cxn modelId="{CD6358D3-8151-40B8-95D9-A49A910D94BD}" type="presParOf" srcId="{F3AB8C76-AF5E-4973-AB64-2D63262832ED}" destId="{1B9E07D8-0856-42B2-B042-522CFCC39C61}" srcOrd="1" destOrd="0" presId="urn:microsoft.com/office/officeart/2005/8/layout/hierarchy6"/>
    <dgm:cxn modelId="{970A4289-3099-49CA-AA01-A7E65FE2907B}" type="presParOf" srcId="{1B9E07D8-0856-42B2-B042-522CFCC39C61}" destId="{0F312A2F-01FB-4DC3-BDE8-6450684FA1A8}" srcOrd="0" destOrd="0" presId="urn:microsoft.com/office/officeart/2005/8/layout/hierarchy6"/>
    <dgm:cxn modelId="{A7AEBE56-9D46-40D5-A59F-E5111C831DB2}" type="presParOf" srcId="{1B9E07D8-0856-42B2-B042-522CFCC39C61}" destId="{0645A3F8-C640-4EE0-932C-39F92F71F8B1}" srcOrd="1" destOrd="0" presId="urn:microsoft.com/office/officeart/2005/8/layout/hierarchy6"/>
    <dgm:cxn modelId="{62EC4AEB-0A06-4E8D-B044-851B5D2C83C8}" type="presParOf" srcId="{0645A3F8-C640-4EE0-932C-39F92F71F8B1}" destId="{88668392-6C6A-43A1-9148-F7E7D81DBD4B}" srcOrd="0" destOrd="0" presId="urn:microsoft.com/office/officeart/2005/8/layout/hierarchy6"/>
    <dgm:cxn modelId="{D04CB0EF-1114-4E94-B3C5-C80C00D6B3F4}" type="presParOf" srcId="{0645A3F8-C640-4EE0-932C-39F92F71F8B1}" destId="{E2F376F9-EE1C-434F-A85B-137FEF5933CC}" srcOrd="1" destOrd="0" presId="urn:microsoft.com/office/officeart/2005/8/layout/hierarchy6"/>
    <dgm:cxn modelId="{337143F5-1F47-49AB-8564-FA2F0A935F18}" type="presParOf" srcId="{E2F376F9-EE1C-434F-A85B-137FEF5933CC}" destId="{5CCD2A4C-FB41-4991-8874-C9775BEDEADA}" srcOrd="0" destOrd="0" presId="urn:microsoft.com/office/officeart/2005/8/layout/hierarchy6"/>
    <dgm:cxn modelId="{6C95A6F7-2756-4082-9187-4035DB97AF62}" type="presParOf" srcId="{E2F376F9-EE1C-434F-A85B-137FEF5933CC}" destId="{7CC7ED1D-88BD-42B8-812A-25EEA690D825}" srcOrd="1" destOrd="0" presId="urn:microsoft.com/office/officeart/2005/8/layout/hierarchy6"/>
    <dgm:cxn modelId="{C658D90E-B6E1-4634-A00F-188204BD4D9A}" type="presParOf" srcId="{7CC7ED1D-88BD-42B8-812A-25EEA690D825}" destId="{253E910A-6E43-4889-A2B2-93F99126D825}" srcOrd="0" destOrd="0" presId="urn:microsoft.com/office/officeart/2005/8/layout/hierarchy6"/>
    <dgm:cxn modelId="{EB2D1D82-11E8-4404-981C-028E3E76C5E1}" type="presParOf" srcId="{7CC7ED1D-88BD-42B8-812A-25EEA690D825}" destId="{0E264AF0-C7B0-497C-A88D-890CA1D8A191}" srcOrd="1" destOrd="0" presId="urn:microsoft.com/office/officeart/2005/8/layout/hierarchy6"/>
    <dgm:cxn modelId="{22240039-C787-453E-B29F-FBB4FF322933}" type="presParOf" srcId="{E2F376F9-EE1C-434F-A85B-137FEF5933CC}" destId="{AB5543A6-3C35-4012-9066-676BEB56BF1D}" srcOrd="2" destOrd="0" presId="urn:microsoft.com/office/officeart/2005/8/layout/hierarchy6"/>
    <dgm:cxn modelId="{384E49AB-E051-4594-8B1B-5AA191E391AC}" type="presParOf" srcId="{E2F376F9-EE1C-434F-A85B-137FEF5933CC}" destId="{DBBEF53B-D340-413B-9678-B3DDA0F9EE79}" srcOrd="3" destOrd="0" presId="urn:microsoft.com/office/officeart/2005/8/layout/hierarchy6"/>
    <dgm:cxn modelId="{BFAB31A2-15C0-4C6B-A983-72805D07C6ED}" type="presParOf" srcId="{DBBEF53B-D340-413B-9678-B3DDA0F9EE79}" destId="{301C2B50-5DC3-4E8D-92F6-BB089A1314FA}" srcOrd="0" destOrd="0" presId="urn:microsoft.com/office/officeart/2005/8/layout/hierarchy6"/>
    <dgm:cxn modelId="{068A4247-0D26-461B-ADB0-F83C8D9E5E1E}" type="presParOf" srcId="{DBBEF53B-D340-413B-9678-B3DDA0F9EE79}" destId="{30C09CCF-0C35-49B4-9F0D-DA6E8F823797}" srcOrd="1" destOrd="0" presId="urn:microsoft.com/office/officeart/2005/8/layout/hierarchy6"/>
    <dgm:cxn modelId="{1D0B1122-AB06-441F-9B97-907E1BB95313}" type="presParOf" srcId="{1B9E07D8-0856-42B2-B042-522CFCC39C61}" destId="{3895D13E-5F9D-48A1-A01B-2D13C4DD63B1}" srcOrd="2" destOrd="0" presId="urn:microsoft.com/office/officeart/2005/8/layout/hierarchy6"/>
    <dgm:cxn modelId="{F43D4A8A-279D-4F93-A889-9BAC4AB277D7}" type="presParOf" srcId="{1B9E07D8-0856-42B2-B042-522CFCC39C61}" destId="{AEF52DA2-4411-4511-B56B-FAE3827C082A}" srcOrd="3" destOrd="0" presId="urn:microsoft.com/office/officeart/2005/8/layout/hierarchy6"/>
    <dgm:cxn modelId="{1BD139E3-60D4-4E6F-913E-D79AFC4A9753}" type="presParOf" srcId="{AEF52DA2-4411-4511-B56B-FAE3827C082A}" destId="{C7C91312-6A50-438E-B577-E78980585590}" srcOrd="0" destOrd="0" presId="urn:microsoft.com/office/officeart/2005/8/layout/hierarchy6"/>
    <dgm:cxn modelId="{46167A21-82F2-49D0-A81D-4DFB6080AFE3}" type="presParOf" srcId="{AEF52DA2-4411-4511-B56B-FAE3827C082A}" destId="{B2552AEC-055C-44B2-8F23-617FF75FF62A}" srcOrd="1" destOrd="0" presId="urn:microsoft.com/office/officeart/2005/8/layout/hierarchy6"/>
    <dgm:cxn modelId="{EB050162-8946-448D-BB46-C3FAF9BFDD71}" type="presParOf" srcId="{B2552AEC-055C-44B2-8F23-617FF75FF62A}" destId="{B82E221F-E88E-4018-B25D-4297233F9AD8}" srcOrd="0" destOrd="0" presId="urn:microsoft.com/office/officeart/2005/8/layout/hierarchy6"/>
    <dgm:cxn modelId="{038A0934-9801-4344-9049-A0779FAA238C}" type="presParOf" srcId="{B2552AEC-055C-44B2-8F23-617FF75FF62A}" destId="{73D2FC5F-72F4-4E1A-A80E-2CA5DE8F2F83}" srcOrd="1" destOrd="0" presId="urn:microsoft.com/office/officeart/2005/8/layout/hierarchy6"/>
    <dgm:cxn modelId="{942C21D8-6BAB-4D2F-84A3-FB50E2B14BDA}" type="presParOf" srcId="{73D2FC5F-72F4-4E1A-A80E-2CA5DE8F2F83}" destId="{B1260021-4A30-4762-A6C8-B754F36DC9C5}" srcOrd="0" destOrd="0" presId="urn:microsoft.com/office/officeart/2005/8/layout/hierarchy6"/>
    <dgm:cxn modelId="{CF7B6622-3671-4A4B-8324-B9DA01F36592}" type="presParOf" srcId="{73D2FC5F-72F4-4E1A-A80E-2CA5DE8F2F83}" destId="{E5C99C30-4A80-40EE-9ED4-4DC4F373CBCA}" srcOrd="1" destOrd="0" presId="urn:microsoft.com/office/officeart/2005/8/layout/hierarchy6"/>
    <dgm:cxn modelId="{A7FB2B16-9C4B-4DF9-9BA6-BAA941C0BC3F}" type="presParOf" srcId="{B2552AEC-055C-44B2-8F23-617FF75FF62A}" destId="{3366CD4A-21EE-4631-B16C-47169CD05C98}" srcOrd="2" destOrd="0" presId="urn:microsoft.com/office/officeart/2005/8/layout/hierarchy6"/>
    <dgm:cxn modelId="{EA6A2992-EC46-4F38-BD8D-91ECF9A6497C}" type="presParOf" srcId="{B2552AEC-055C-44B2-8F23-617FF75FF62A}" destId="{A64D0BB1-D1B3-4FF4-9874-1630CD4298F6}" srcOrd="3" destOrd="0" presId="urn:microsoft.com/office/officeart/2005/8/layout/hierarchy6"/>
    <dgm:cxn modelId="{8A6EF339-6B3E-4AFE-AF01-59CF792717C8}" type="presParOf" srcId="{A64D0BB1-D1B3-4FF4-9874-1630CD4298F6}" destId="{C2688DD3-0C67-41A2-892E-0CAA5454EF7E}" srcOrd="0" destOrd="0" presId="urn:microsoft.com/office/officeart/2005/8/layout/hierarchy6"/>
    <dgm:cxn modelId="{BC9ABD65-53A7-4D94-9491-6A71C6977527}" type="presParOf" srcId="{A64D0BB1-D1B3-4FF4-9874-1630CD4298F6}" destId="{746A28BC-79F2-42AF-91DA-29A02ED23E01}" srcOrd="1" destOrd="0" presId="urn:microsoft.com/office/officeart/2005/8/layout/hierarchy6"/>
    <dgm:cxn modelId="{BF2BB8CB-3352-4860-ABA8-B2B3A57B5460}" type="presParOf" srcId="{1B9E07D8-0856-42B2-B042-522CFCC39C61}" destId="{E2922377-3AAC-4085-AF5A-B42488FCAD74}" srcOrd="4" destOrd="0" presId="urn:microsoft.com/office/officeart/2005/8/layout/hierarchy6"/>
    <dgm:cxn modelId="{4AB06AC9-1C08-4E37-86FE-172272B534C7}" type="presParOf" srcId="{1B9E07D8-0856-42B2-B042-522CFCC39C61}" destId="{663658B8-3D16-489C-877D-3572E9FD372D}" srcOrd="5" destOrd="0" presId="urn:microsoft.com/office/officeart/2005/8/layout/hierarchy6"/>
    <dgm:cxn modelId="{93245285-67CB-4A19-861E-20D536183807}" type="presParOf" srcId="{663658B8-3D16-489C-877D-3572E9FD372D}" destId="{4E99A683-4BC0-4FCC-A52D-C83BF56C88A7}" srcOrd="0" destOrd="0" presId="urn:microsoft.com/office/officeart/2005/8/layout/hierarchy6"/>
    <dgm:cxn modelId="{0442A744-E158-4CB4-857F-98DE83ABD21B}" type="presParOf" srcId="{663658B8-3D16-489C-877D-3572E9FD372D}" destId="{CEC167A3-0657-433C-9B01-0BE6EE750563}" srcOrd="1" destOrd="0" presId="urn:microsoft.com/office/officeart/2005/8/layout/hierarchy6"/>
    <dgm:cxn modelId="{6257946C-9CE1-4C5E-AF31-A228334C7706}" type="presParOf" srcId="{1B9E07D8-0856-42B2-B042-522CFCC39C61}" destId="{4ECBBD72-D773-4319-A477-2A8DBFB8F4D9}" srcOrd="6" destOrd="0" presId="urn:microsoft.com/office/officeart/2005/8/layout/hierarchy6"/>
    <dgm:cxn modelId="{2BA1A375-4AC1-4FCA-8C12-0495B9AFA7A8}" type="presParOf" srcId="{1B9E07D8-0856-42B2-B042-522CFCC39C61}" destId="{82128EB4-A3FC-4015-A938-03FC34A903DA}" srcOrd="7" destOrd="0" presId="urn:microsoft.com/office/officeart/2005/8/layout/hierarchy6"/>
    <dgm:cxn modelId="{55169592-C420-4CEE-8595-0D577033978D}" type="presParOf" srcId="{82128EB4-A3FC-4015-A938-03FC34A903DA}" destId="{517F836E-D29A-4A3A-940E-DBD969440612}" srcOrd="0" destOrd="0" presId="urn:microsoft.com/office/officeart/2005/8/layout/hierarchy6"/>
    <dgm:cxn modelId="{CD47B131-EAC9-41F9-A492-A5A2FF4D6223}" type="presParOf" srcId="{82128EB4-A3FC-4015-A938-03FC34A903DA}" destId="{9B01C9FF-950A-48E8-B5A0-E013685BC424}" srcOrd="1" destOrd="0" presId="urn:microsoft.com/office/officeart/2005/8/layout/hierarchy6"/>
    <dgm:cxn modelId="{0178A4DF-BEA4-4F46-B54A-5A1B7D4583EF}" type="presParOf" srcId="{1B9E07D8-0856-42B2-B042-522CFCC39C61}" destId="{1054E4EF-B3B2-43E5-B287-7A713BBECD40}" srcOrd="8" destOrd="0" presId="urn:microsoft.com/office/officeart/2005/8/layout/hierarchy6"/>
    <dgm:cxn modelId="{E3EC701A-8918-4E4E-96C8-7A3AB82ABBBE}" type="presParOf" srcId="{1B9E07D8-0856-42B2-B042-522CFCC39C61}" destId="{6FB9B94E-ABA3-471B-A264-D74B7D41B3E3}" srcOrd="9" destOrd="0" presId="urn:microsoft.com/office/officeart/2005/8/layout/hierarchy6"/>
    <dgm:cxn modelId="{C9CB678D-18A7-49C1-93AF-F1C22BC01CBE}" type="presParOf" srcId="{6FB9B94E-ABA3-471B-A264-D74B7D41B3E3}" destId="{FA7CD95D-9F44-4421-A080-FDE6D8219206}" srcOrd="0" destOrd="0" presId="urn:microsoft.com/office/officeart/2005/8/layout/hierarchy6"/>
    <dgm:cxn modelId="{C43F28CF-42EB-41F7-93BE-D9D81441E4EF}" type="presParOf" srcId="{6FB9B94E-ABA3-471B-A264-D74B7D41B3E3}" destId="{82BE7A4A-16E4-4B97-B3EB-217C86C2D98B}" srcOrd="1" destOrd="0" presId="urn:microsoft.com/office/officeart/2005/8/layout/hierarchy6"/>
    <dgm:cxn modelId="{870E55BF-67AC-4FBB-8218-FFBB67FAD2B7}" type="presParOf" srcId="{82BE7A4A-16E4-4B97-B3EB-217C86C2D98B}" destId="{9EE5FBB8-C661-413B-A29F-126379537159}" srcOrd="0" destOrd="0" presId="urn:microsoft.com/office/officeart/2005/8/layout/hierarchy6"/>
    <dgm:cxn modelId="{07AB0C20-52D7-4A85-824D-632FBD0BA40E}" type="presParOf" srcId="{82BE7A4A-16E4-4B97-B3EB-217C86C2D98B}" destId="{621D1414-DA07-42F1-97AA-A72E0956620C}" srcOrd="1" destOrd="0" presId="urn:microsoft.com/office/officeart/2005/8/layout/hierarchy6"/>
    <dgm:cxn modelId="{9BE5E62C-C8A1-4ACF-AF1A-5915686B767E}" type="presParOf" srcId="{621D1414-DA07-42F1-97AA-A72E0956620C}" destId="{4D61AE78-2AAB-407B-9EB1-DA3CF428258D}" srcOrd="0" destOrd="0" presId="urn:microsoft.com/office/officeart/2005/8/layout/hierarchy6"/>
    <dgm:cxn modelId="{3037FC48-883D-409C-B2C8-03FD04E208B4}" type="presParOf" srcId="{621D1414-DA07-42F1-97AA-A72E0956620C}" destId="{CF4F86F4-FEA1-4787-ABB7-F5F03C5989B2}" srcOrd="1" destOrd="0" presId="urn:microsoft.com/office/officeart/2005/8/layout/hierarchy6"/>
    <dgm:cxn modelId="{A9982F26-4404-4684-A9B7-25807A52740A}" type="presParOf" srcId="{5B1F3449-782C-4B40-9A53-6B160B096B8D}" destId="{1215A96D-3695-4E02-B0A4-5E848F322F09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9CDD5-C22F-478F-A409-D7776A7E409A}">
      <dsp:nvSpPr>
        <dsp:cNvPr id="0" name=""/>
        <dsp:cNvSpPr/>
      </dsp:nvSpPr>
      <dsp:spPr>
        <a:xfrm>
          <a:off x="-13373590" y="-2770714"/>
          <a:ext cx="16898145" cy="17759009"/>
        </a:xfrm>
        <a:prstGeom prst="blockArc">
          <a:avLst>
            <a:gd name="adj1" fmla="val 18900000"/>
            <a:gd name="adj2" fmla="val 2700000"/>
            <a:gd name="adj3" fmla="val 131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0757DF-5815-4594-8774-A75CB377F69E}">
      <dsp:nvSpPr>
        <dsp:cNvPr id="0" name=""/>
        <dsp:cNvSpPr/>
      </dsp:nvSpPr>
      <dsp:spPr>
        <a:xfrm>
          <a:off x="2662431" y="630801"/>
          <a:ext cx="17105190" cy="2465660"/>
        </a:xfrm>
        <a:prstGeom prst="roundRect">
          <a:avLst/>
        </a:prstGeom>
        <a:solidFill>
          <a:srgbClr val="779D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22250" h="1016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9110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smtClean="0">
              <a:latin typeface="Montserrat Bold"/>
              <a:ea typeface="+mn-ea"/>
              <a:cs typeface="+mn-cs"/>
            </a:rPr>
            <a:t>Требуемые размеры в свету (минимальное расстояние между выступающими конструкциями в проекции). </a:t>
          </a:r>
        </a:p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smtClean="0">
              <a:latin typeface="Montserrat Bold"/>
              <a:ea typeface="+mn-ea"/>
              <a:cs typeface="+mn-cs"/>
            </a:rPr>
            <a:t>Ширина выхода определяется через активные полотна.</a:t>
          </a:r>
        </a:p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smtClean="0">
              <a:latin typeface="Montserrat Bold"/>
              <a:ea typeface="+mn-ea"/>
              <a:cs typeface="+mn-cs"/>
            </a:rPr>
            <a:t>Для дверей с 2-мя активными полонами - последовательное закрывание полотен.</a:t>
          </a:r>
          <a:endParaRPr lang="ru-RU" sz="3100" kern="1200" dirty="0" smtClean="0">
            <a:latin typeface="Montserrat Bold"/>
            <a:ea typeface="+mn-ea"/>
            <a:cs typeface="+mn-cs"/>
          </a:endParaRPr>
        </a:p>
      </dsp:txBody>
      <dsp:txXfrm>
        <a:off x="2782795" y="751165"/>
        <a:ext cx="16864462" cy="2224932"/>
      </dsp:txXfrm>
    </dsp:sp>
    <dsp:sp modelId="{4370D059-7C75-4CF9-98F0-0A913C14978C}">
      <dsp:nvSpPr>
        <dsp:cNvPr id="0" name=""/>
        <dsp:cNvSpPr/>
      </dsp:nvSpPr>
      <dsp:spPr>
        <a:xfrm>
          <a:off x="114558" y="15597"/>
          <a:ext cx="4166864" cy="3668428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779DB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36D73-EB67-4D36-83F8-7B5DB8D0A9F4}">
      <dsp:nvSpPr>
        <dsp:cNvPr id="0" name=""/>
        <dsp:cNvSpPr/>
      </dsp:nvSpPr>
      <dsp:spPr>
        <a:xfrm>
          <a:off x="3259002" y="3971356"/>
          <a:ext cx="18103115" cy="1888642"/>
        </a:xfrm>
        <a:prstGeom prst="roundRect">
          <a:avLst/>
        </a:prstGeom>
        <a:solidFill>
          <a:srgbClr val="3399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22250" h="10795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9110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smtClean="0">
              <a:latin typeface="Montserrat Bold"/>
            </a:rPr>
            <a:t>Если с этажа (части этажа) требуется устройство не менее 2-х эвакуационных выходов, то для всех помещений, должен быть обеспечен доступ ко всем требуемым (но не менее чем к 2-м) эвакуационным выходам.</a:t>
          </a:r>
          <a:endParaRPr lang="ru-RU" sz="3100" kern="1200" dirty="0">
            <a:latin typeface="Montserrat Bold"/>
          </a:endParaRPr>
        </a:p>
      </dsp:txBody>
      <dsp:txXfrm>
        <a:off x="3351198" y="4063552"/>
        <a:ext cx="17918723" cy="1704250"/>
      </dsp:txXfrm>
    </dsp:sp>
    <dsp:sp modelId="{A70CF87E-FB73-4C2D-9AF4-6A839945A834}">
      <dsp:nvSpPr>
        <dsp:cNvPr id="0" name=""/>
        <dsp:cNvSpPr/>
      </dsp:nvSpPr>
      <dsp:spPr>
        <a:xfrm>
          <a:off x="1472170" y="3227748"/>
          <a:ext cx="3413650" cy="3381401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4">
              <a:hueOff val="3362054"/>
              <a:satOff val="-27233"/>
              <a:lumOff val="-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18E46-EC74-40C5-84D9-629269372090}">
      <dsp:nvSpPr>
        <dsp:cNvPr id="0" name=""/>
        <dsp:cNvSpPr/>
      </dsp:nvSpPr>
      <dsp:spPr>
        <a:xfrm>
          <a:off x="3704840" y="6877467"/>
          <a:ext cx="17905263" cy="1888642"/>
        </a:xfrm>
        <a:prstGeom prst="roundRect">
          <a:avLst/>
        </a:prstGeom>
        <a:solidFill>
          <a:srgbClr val="D98C7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22250" h="10795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9110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smtClean="0">
              <a:latin typeface="Montserrat Bold"/>
            </a:rPr>
            <a:t>Ширина лестничного марша - расстояние между ограждениями лестницы, между стеной и ограждением лестницы (если ограждение лестницы выносится за пределы ступени, то отсчет ведется от края ступени).</a:t>
          </a:r>
          <a:endParaRPr lang="ru-RU" sz="3100" kern="1200" dirty="0">
            <a:latin typeface="Montserrat Bold"/>
          </a:endParaRPr>
        </a:p>
      </dsp:txBody>
      <dsp:txXfrm>
        <a:off x="3797036" y="6969663"/>
        <a:ext cx="17720871" cy="1704250"/>
      </dsp:txXfrm>
    </dsp:sp>
    <dsp:sp modelId="{1B33AD8A-75B1-4BB7-ADAC-91095C3D5B44}">
      <dsp:nvSpPr>
        <dsp:cNvPr id="0" name=""/>
        <dsp:cNvSpPr/>
      </dsp:nvSpPr>
      <dsp:spPr>
        <a:xfrm>
          <a:off x="364009" y="6438412"/>
          <a:ext cx="4199750" cy="2951830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D98C7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6B1C9-2CB9-4606-8FCC-0690A64A4133}">
      <dsp:nvSpPr>
        <dsp:cNvPr id="0" name=""/>
        <dsp:cNvSpPr/>
      </dsp:nvSpPr>
      <dsp:spPr>
        <a:xfrm>
          <a:off x="2328438" y="9802162"/>
          <a:ext cx="14620868" cy="1888642"/>
        </a:xfrm>
        <a:prstGeom prst="roundRect">
          <a:avLst/>
        </a:prstGeom>
        <a:solidFill>
          <a:schemeClr val="accent4">
            <a:hueOff val="10086161"/>
            <a:satOff val="-81698"/>
            <a:lumOff val="-15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22250" h="10795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9110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smtClean="0">
              <a:latin typeface="Montserrat Bold"/>
              <a:ea typeface="+mn-ea"/>
              <a:cs typeface="+mn-cs"/>
            </a:rPr>
            <a:t>Параметры ширины ПЭВ и выходов возможно обосновать расчетом риска, перечисляя все отступления, которые учтены в расчете.</a:t>
          </a:r>
          <a:endParaRPr lang="ru-RU" sz="3100" kern="1200" dirty="0">
            <a:latin typeface="Montserrat Bold"/>
          </a:endParaRPr>
        </a:p>
      </dsp:txBody>
      <dsp:txXfrm>
        <a:off x="2420634" y="9894358"/>
        <a:ext cx="14436476" cy="1704250"/>
      </dsp:txXfrm>
    </dsp:sp>
    <dsp:sp modelId="{06E576E2-2F62-4B9D-9024-B8B73CD9BA6F}">
      <dsp:nvSpPr>
        <dsp:cNvPr id="0" name=""/>
        <dsp:cNvSpPr/>
      </dsp:nvSpPr>
      <dsp:spPr>
        <a:xfrm>
          <a:off x="0" y="9490288"/>
          <a:ext cx="3221126" cy="2482644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4">
              <a:hueOff val="10086161"/>
              <a:satOff val="-81698"/>
              <a:lumOff val="-15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826CA-5D2E-44B0-91EB-FCAA7ECDCEF8}">
      <dsp:nvSpPr>
        <dsp:cNvPr id="0" name=""/>
        <dsp:cNvSpPr/>
      </dsp:nvSpPr>
      <dsp:spPr>
        <a:xfrm>
          <a:off x="6477974" y="256142"/>
          <a:ext cx="10772737" cy="1979881"/>
        </a:xfrm>
        <a:prstGeom prst="roundRect">
          <a:avLst>
            <a:gd name="adj" fmla="val 10000"/>
          </a:avLst>
        </a:prstGeom>
        <a:solidFill>
          <a:srgbClr val="00B050">
            <a:alpha val="8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46050" h="24765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latin typeface="Montserrat Bold"/>
            </a:rPr>
            <a:t>Пожарная безопасность обеспечена</a:t>
          </a:r>
          <a:r>
            <a:rPr lang="ru-RU" sz="3200" b="1" kern="1200" dirty="0" smtClean="0">
              <a:latin typeface="Montserrat Bold"/>
            </a:rPr>
            <a:t>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latin typeface="Montserrat Bold"/>
            </a:rPr>
            <a:t>при выполнении требований ФЗ №123 </a:t>
          </a:r>
        </a:p>
        <a:p>
          <a:pPr lvl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Montserrat Bold"/>
            </a:rPr>
            <a:t>(ст.4, 6 ФЗ №123)</a:t>
          </a:r>
          <a:endParaRPr lang="ru-RU" sz="2400" kern="1200" dirty="0">
            <a:latin typeface="Montserrat Bold"/>
          </a:endParaRPr>
        </a:p>
      </dsp:txBody>
      <dsp:txXfrm>
        <a:off x="6535963" y="314131"/>
        <a:ext cx="10656759" cy="1863903"/>
      </dsp:txXfrm>
    </dsp:sp>
    <dsp:sp modelId="{0F312A2F-01FB-4DC3-BDE8-6450684FA1A8}">
      <dsp:nvSpPr>
        <dsp:cNvPr id="0" name=""/>
        <dsp:cNvSpPr/>
      </dsp:nvSpPr>
      <dsp:spPr>
        <a:xfrm>
          <a:off x="2692181" y="2236024"/>
          <a:ext cx="9172161" cy="989959"/>
        </a:xfrm>
        <a:custGeom>
          <a:avLst/>
          <a:gdLst/>
          <a:ahLst/>
          <a:cxnLst/>
          <a:rect l="0" t="0" r="0" b="0"/>
          <a:pathLst>
            <a:path>
              <a:moveTo>
                <a:pt x="9172161" y="0"/>
              </a:moveTo>
              <a:lnTo>
                <a:pt x="9172161" y="494979"/>
              </a:lnTo>
              <a:lnTo>
                <a:pt x="0" y="494979"/>
              </a:lnTo>
              <a:lnTo>
                <a:pt x="0" y="989959"/>
              </a:lnTo>
            </a:path>
          </a:pathLst>
        </a:custGeom>
        <a:noFill/>
        <a:ln w="38100" cap="flat" cmpd="sng" algn="ctr">
          <a:solidFill>
            <a:srgbClr val="00669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668392-6C6A-43A1-9148-F7E7D81DBD4B}">
      <dsp:nvSpPr>
        <dsp:cNvPr id="0" name=""/>
        <dsp:cNvSpPr/>
      </dsp:nvSpPr>
      <dsp:spPr>
        <a:xfrm>
          <a:off x="908179" y="3225983"/>
          <a:ext cx="3568005" cy="2971823"/>
        </a:xfrm>
        <a:prstGeom prst="roundRect">
          <a:avLst>
            <a:gd name="adj" fmla="val 10000"/>
          </a:avLst>
        </a:prstGeom>
        <a:solidFill>
          <a:srgbClr val="0379B2">
            <a:alpha val="98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Montserrat Bold"/>
            </a:rPr>
            <a:t>Выполнены требования </a:t>
          </a:r>
          <a:r>
            <a:rPr lang="ru-RU" sz="2600" b="1" kern="1200" dirty="0" smtClean="0">
              <a:latin typeface="Montserrat Bold"/>
            </a:rPr>
            <a:t>нормативных документов ПБ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Montserrat Bold"/>
            </a:rPr>
            <a:t>(п.1 ч.3 ФЗ №123)</a:t>
          </a:r>
        </a:p>
      </dsp:txBody>
      <dsp:txXfrm>
        <a:off x="995221" y="3313025"/>
        <a:ext cx="3393921" cy="2797739"/>
      </dsp:txXfrm>
    </dsp:sp>
    <dsp:sp modelId="{5CCD2A4C-FB41-4991-8874-C9775BEDEADA}">
      <dsp:nvSpPr>
        <dsp:cNvPr id="0" name=""/>
        <dsp:cNvSpPr/>
      </dsp:nvSpPr>
      <dsp:spPr>
        <a:xfrm>
          <a:off x="1327400" y="6197806"/>
          <a:ext cx="1364781" cy="1585771"/>
        </a:xfrm>
        <a:custGeom>
          <a:avLst/>
          <a:gdLst/>
          <a:ahLst/>
          <a:cxnLst/>
          <a:rect l="0" t="0" r="0" b="0"/>
          <a:pathLst>
            <a:path>
              <a:moveTo>
                <a:pt x="1364781" y="0"/>
              </a:moveTo>
              <a:lnTo>
                <a:pt x="1364781" y="792885"/>
              </a:lnTo>
              <a:lnTo>
                <a:pt x="0" y="792885"/>
              </a:lnTo>
              <a:lnTo>
                <a:pt x="0" y="1585771"/>
              </a:lnTo>
            </a:path>
          </a:pathLst>
        </a:custGeom>
        <a:noFill/>
        <a:ln w="38100" cap="flat" cmpd="sng" algn="ctr">
          <a:solidFill>
            <a:srgbClr val="00669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3E910A-6E43-4889-A2B2-93F99126D825}">
      <dsp:nvSpPr>
        <dsp:cNvPr id="0" name=""/>
        <dsp:cNvSpPr/>
      </dsp:nvSpPr>
      <dsp:spPr>
        <a:xfrm>
          <a:off x="0" y="7783578"/>
          <a:ext cx="2654801" cy="2297321"/>
        </a:xfrm>
        <a:prstGeom prst="roundRect">
          <a:avLst>
            <a:gd name="adj" fmla="val 10000"/>
          </a:avLst>
        </a:prstGeom>
        <a:solidFill>
          <a:srgbClr val="779D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Montserrat Bold"/>
            </a:rPr>
            <a:t>Национальные стандарты, СП, а также иные документы ПБ</a:t>
          </a:r>
        </a:p>
      </dsp:txBody>
      <dsp:txXfrm>
        <a:off x="67286" y="7850864"/>
        <a:ext cx="2520229" cy="2162749"/>
      </dsp:txXfrm>
    </dsp:sp>
    <dsp:sp modelId="{AB5543A6-3C35-4012-9066-676BEB56BF1D}">
      <dsp:nvSpPr>
        <dsp:cNvPr id="0" name=""/>
        <dsp:cNvSpPr/>
      </dsp:nvSpPr>
      <dsp:spPr>
        <a:xfrm>
          <a:off x="2692181" y="6197806"/>
          <a:ext cx="1508837" cy="1580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0238"/>
              </a:lnTo>
              <a:lnTo>
                <a:pt x="1508837" y="790238"/>
              </a:lnTo>
              <a:lnTo>
                <a:pt x="1508837" y="1580477"/>
              </a:lnTo>
            </a:path>
          </a:pathLst>
        </a:custGeom>
        <a:noFill/>
        <a:ln w="38100" cap="flat" cmpd="sng" algn="ctr">
          <a:solidFill>
            <a:srgbClr val="00669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1C2B50-5DC3-4E8D-92F6-BB089A1314FA}">
      <dsp:nvSpPr>
        <dsp:cNvPr id="0" name=""/>
        <dsp:cNvSpPr/>
      </dsp:nvSpPr>
      <dsp:spPr>
        <a:xfrm>
          <a:off x="2873618" y="7778284"/>
          <a:ext cx="2654801" cy="2300818"/>
        </a:xfrm>
        <a:prstGeom prst="roundRect">
          <a:avLst>
            <a:gd name="adj" fmla="val 10000"/>
          </a:avLst>
        </a:prstGeom>
        <a:solidFill>
          <a:srgbClr val="779D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Montserrat Bold"/>
            </a:rPr>
            <a:t>СТО и СТУ с требованиями ПБ</a:t>
          </a:r>
          <a:endParaRPr lang="ru-RU" sz="2400" kern="1200" dirty="0">
            <a:solidFill>
              <a:schemeClr val="tx1"/>
            </a:solidFill>
            <a:latin typeface="Montserrat Bold"/>
          </a:endParaRPr>
        </a:p>
      </dsp:txBody>
      <dsp:txXfrm>
        <a:off x="2941007" y="7845673"/>
        <a:ext cx="2520023" cy="2166040"/>
      </dsp:txXfrm>
    </dsp:sp>
    <dsp:sp modelId="{3895D13E-5F9D-48A1-A01B-2D13C4DD63B1}">
      <dsp:nvSpPr>
        <dsp:cNvPr id="0" name=""/>
        <dsp:cNvSpPr/>
      </dsp:nvSpPr>
      <dsp:spPr>
        <a:xfrm>
          <a:off x="11815552" y="2236024"/>
          <a:ext cx="91440" cy="1079507"/>
        </a:xfrm>
        <a:custGeom>
          <a:avLst/>
          <a:gdLst/>
          <a:ahLst/>
          <a:cxnLst/>
          <a:rect l="0" t="0" r="0" b="0"/>
          <a:pathLst>
            <a:path>
              <a:moveTo>
                <a:pt x="48790" y="0"/>
              </a:moveTo>
              <a:lnTo>
                <a:pt x="48790" y="539753"/>
              </a:lnTo>
              <a:lnTo>
                <a:pt x="45720" y="539753"/>
              </a:lnTo>
              <a:lnTo>
                <a:pt x="45720" y="1079507"/>
              </a:lnTo>
            </a:path>
          </a:pathLst>
        </a:custGeom>
        <a:noFill/>
        <a:ln w="38100" cap="flat" cmpd="sng" algn="ctr">
          <a:solidFill>
            <a:srgbClr val="00669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C91312-6A50-438E-B577-E78980585590}">
      <dsp:nvSpPr>
        <dsp:cNvPr id="0" name=""/>
        <dsp:cNvSpPr/>
      </dsp:nvSpPr>
      <dsp:spPr>
        <a:xfrm>
          <a:off x="10098657" y="3315532"/>
          <a:ext cx="3525231" cy="2942617"/>
        </a:xfrm>
        <a:prstGeom prst="roundRect">
          <a:avLst>
            <a:gd name="adj" fmla="val 10000"/>
          </a:avLst>
        </a:prstGeom>
        <a:solidFill>
          <a:srgbClr val="D98C7D">
            <a:alpha val="98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smtClean="0">
              <a:latin typeface="Montserrat Bold"/>
            </a:rPr>
            <a:t>Пожарный риск не превышает </a:t>
          </a:r>
          <a:r>
            <a:rPr lang="ru-RU" sz="2600" kern="1200" smtClean="0">
              <a:latin typeface="Montserrat Bold"/>
            </a:rPr>
            <a:t>допустимое </a:t>
          </a:r>
          <a:r>
            <a:rPr lang="ru-RU" sz="2600" kern="1200" dirty="0" smtClean="0">
              <a:latin typeface="Montserrat Bold"/>
            </a:rPr>
            <a:t>значение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Montserrat Bold"/>
            </a:rPr>
            <a:t>(ст.79, 93 ФЗ №123)</a:t>
          </a:r>
          <a:endParaRPr lang="ru-RU" sz="2400" kern="1200" dirty="0">
            <a:latin typeface="Montserrat Bold"/>
          </a:endParaRPr>
        </a:p>
      </dsp:txBody>
      <dsp:txXfrm>
        <a:off x="10184843" y="3401718"/>
        <a:ext cx="3352859" cy="2770245"/>
      </dsp:txXfrm>
    </dsp:sp>
    <dsp:sp modelId="{B82E221F-E88E-4018-B25D-4297233F9AD8}">
      <dsp:nvSpPr>
        <dsp:cNvPr id="0" name=""/>
        <dsp:cNvSpPr/>
      </dsp:nvSpPr>
      <dsp:spPr>
        <a:xfrm>
          <a:off x="11861272" y="6258150"/>
          <a:ext cx="3114118" cy="21448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2440"/>
              </a:lnTo>
              <a:lnTo>
                <a:pt x="3114118" y="1072440"/>
              </a:lnTo>
              <a:lnTo>
                <a:pt x="3114118" y="2144880"/>
              </a:lnTo>
            </a:path>
          </a:pathLst>
        </a:custGeom>
        <a:noFill/>
        <a:ln w="38100" cap="flat" cmpd="sng" algn="ctr">
          <a:solidFill>
            <a:srgbClr val="00669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260021-4A30-4762-A6C8-B754F36DC9C5}">
      <dsp:nvSpPr>
        <dsp:cNvPr id="0" name=""/>
        <dsp:cNvSpPr/>
      </dsp:nvSpPr>
      <dsp:spPr>
        <a:xfrm>
          <a:off x="13625393" y="8403030"/>
          <a:ext cx="2699994" cy="2314916"/>
        </a:xfrm>
        <a:prstGeom prst="roundRect">
          <a:avLst>
            <a:gd name="adj" fmla="val 10000"/>
          </a:avLst>
        </a:prstGeom>
        <a:solidFill>
          <a:srgbClr val="D98C7D">
            <a:alpha val="8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Montserrat Bold"/>
            </a:rPr>
            <a:t>Приказ МЧС России №533</a:t>
          </a:r>
          <a:endParaRPr lang="ru-RU" sz="2400" kern="1200" dirty="0">
            <a:solidFill>
              <a:schemeClr val="tx1"/>
            </a:solidFill>
            <a:latin typeface="Montserrat Bold"/>
          </a:endParaRPr>
        </a:p>
      </dsp:txBody>
      <dsp:txXfrm>
        <a:off x="13693195" y="8470832"/>
        <a:ext cx="2564390" cy="2179312"/>
      </dsp:txXfrm>
    </dsp:sp>
    <dsp:sp modelId="{3366CD4A-21EE-4631-B16C-47169CD05C98}">
      <dsp:nvSpPr>
        <dsp:cNvPr id="0" name=""/>
        <dsp:cNvSpPr/>
      </dsp:nvSpPr>
      <dsp:spPr>
        <a:xfrm>
          <a:off x="9258063" y="6258150"/>
          <a:ext cx="2603209" cy="2164925"/>
        </a:xfrm>
        <a:custGeom>
          <a:avLst/>
          <a:gdLst/>
          <a:ahLst/>
          <a:cxnLst/>
          <a:rect l="0" t="0" r="0" b="0"/>
          <a:pathLst>
            <a:path>
              <a:moveTo>
                <a:pt x="2603209" y="0"/>
              </a:moveTo>
              <a:lnTo>
                <a:pt x="2603209" y="1082462"/>
              </a:lnTo>
              <a:lnTo>
                <a:pt x="0" y="1082462"/>
              </a:lnTo>
              <a:lnTo>
                <a:pt x="0" y="2164925"/>
              </a:lnTo>
            </a:path>
          </a:pathLst>
        </a:custGeom>
        <a:noFill/>
        <a:ln w="38100" cap="flat" cmpd="sng" algn="ctr">
          <a:solidFill>
            <a:srgbClr val="00669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688DD3-0C67-41A2-892E-0CAA5454EF7E}">
      <dsp:nvSpPr>
        <dsp:cNvPr id="0" name=""/>
        <dsp:cNvSpPr/>
      </dsp:nvSpPr>
      <dsp:spPr>
        <a:xfrm>
          <a:off x="7922536" y="8423075"/>
          <a:ext cx="2671054" cy="2300818"/>
        </a:xfrm>
        <a:prstGeom prst="roundRect">
          <a:avLst>
            <a:gd name="adj" fmla="val 10000"/>
          </a:avLst>
        </a:prstGeom>
        <a:solidFill>
          <a:srgbClr val="D98C7D">
            <a:alpha val="8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Montserrat Bold"/>
            </a:rPr>
            <a:t>Приказ МЧС России №1140</a:t>
          </a:r>
          <a:endParaRPr lang="ru-RU" sz="2400" kern="1200" dirty="0">
            <a:solidFill>
              <a:schemeClr val="tx1"/>
            </a:solidFill>
            <a:latin typeface="Montserrat Bold"/>
          </a:endParaRPr>
        </a:p>
      </dsp:txBody>
      <dsp:txXfrm>
        <a:off x="7989925" y="8490464"/>
        <a:ext cx="2536276" cy="2166040"/>
      </dsp:txXfrm>
    </dsp:sp>
    <dsp:sp modelId="{E2922377-3AAC-4085-AF5A-B42488FCAD74}">
      <dsp:nvSpPr>
        <dsp:cNvPr id="0" name=""/>
        <dsp:cNvSpPr/>
      </dsp:nvSpPr>
      <dsp:spPr>
        <a:xfrm>
          <a:off x="7615078" y="2236024"/>
          <a:ext cx="4249264" cy="1004167"/>
        </a:xfrm>
        <a:custGeom>
          <a:avLst/>
          <a:gdLst/>
          <a:ahLst/>
          <a:cxnLst/>
          <a:rect l="0" t="0" r="0" b="0"/>
          <a:pathLst>
            <a:path>
              <a:moveTo>
                <a:pt x="4249264" y="0"/>
              </a:moveTo>
              <a:lnTo>
                <a:pt x="4249264" y="502083"/>
              </a:lnTo>
              <a:lnTo>
                <a:pt x="0" y="502083"/>
              </a:lnTo>
              <a:lnTo>
                <a:pt x="0" y="1004167"/>
              </a:lnTo>
            </a:path>
          </a:pathLst>
        </a:custGeom>
        <a:noFill/>
        <a:ln w="38100" cap="flat" cmpd="sng" algn="ctr">
          <a:solidFill>
            <a:srgbClr val="00669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9A683-4BC0-4FCC-A52D-C83BF56C88A7}">
      <dsp:nvSpPr>
        <dsp:cNvPr id="0" name=""/>
        <dsp:cNvSpPr/>
      </dsp:nvSpPr>
      <dsp:spPr>
        <a:xfrm>
          <a:off x="5849858" y="3240192"/>
          <a:ext cx="3530439" cy="2973362"/>
        </a:xfrm>
        <a:prstGeom prst="roundRect">
          <a:avLst>
            <a:gd name="adj" fmla="val 10000"/>
          </a:avLst>
        </a:prstGeom>
        <a:solidFill>
          <a:srgbClr val="0379B2">
            <a:alpha val="98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Montserrat Bold"/>
            </a:rPr>
            <a:t>Выполнены требования </a:t>
          </a:r>
          <a:r>
            <a:rPr lang="ru-RU" sz="2600" b="1" kern="1200" dirty="0" smtClean="0">
              <a:latin typeface="Montserrat Bold"/>
            </a:rPr>
            <a:t>СТУ </a:t>
          </a:r>
          <a:r>
            <a:rPr lang="ru-RU" sz="2600" b="0" kern="1200" dirty="0" smtClean="0">
              <a:latin typeface="Montserrat Bold"/>
            </a:rPr>
            <a:t>по ПБ </a:t>
          </a:r>
          <a:r>
            <a:rPr lang="ru-RU" sz="2600" kern="1200" dirty="0" smtClean="0">
              <a:latin typeface="Montserrat Bold"/>
            </a:rPr>
            <a:t>при отсутствии </a:t>
          </a:r>
          <a:r>
            <a:rPr lang="ru-RU" sz="2600" kern="1200" smtClean="0">
              <a:latin typeface="Montserrat Bold"/>
            </a:rPr>
            <a:t>норм ПБ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>
              <a:latin typeface="Montserrat Bold"/>
            </a:rPr>
            <a:t>(ч.2 </a:t>
          </a:r>
          <a:r>
            <a:rPr lang="ru-RU" sz="2400" kern="1200" dirty="0" smtClean="0">
              <a:latin typeface="Montserrat Bold"/>
            </a:rPr>
            <a:t>ст.78 ФЗ №123; приказ МЧС России №710)</a:t>
          </a:r>
          <a:endParaRPr lang="ru-RU" sz="2400" kern="1200" dirty="0">
            <a:latin typeface="Montserrat Bold"/>
          </a:endParaRPr>
        </a:p>
      </dsp:txBody>
      <dsp:txXfrm>
        <a:off x="5936945" y="3327279"/>
        <a:ext cx="3356265" cy="2799188"/>
      </dsp:txXfrm>
    </dsp:sp>
    <dsp:sp modelId="{4ECBBD72-D773-4319-A477-2A8DBFB8F4D9}">
      <dsp:nvSpPr>
        <dsp:cNvPr id="0" name=""/>
        <dsp:cNvSpPr/>
      </dsp:nvSpPr>
      <dsp:spPr>
        <a:xfrm>
          <a:off x="11864343" y="2236024"/>
          <a:ext cx="5128513" cy="990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5404"/>
              </a:lnTo>
              <a:lnTo>
                <a:pt x="5128513" y="495404"/>
              </a:lnTo>
              <a:lnTo>
                <a:pt x="5128513" y="990808"/>
              </a:lnTo>
            </a:path>
          </a:pathLst>
        </a:custGeom>
        <a:noFill/>
        <a:ln w="38100" cap="flat" cmpd="sng" algn="ctr">
          <a:solidFill>
            <a:srgbClr val="00669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7F836E-D29A-4A3A-940E-DBD969440612}">
      <dsp:nvSpPr>
        <dsp:cNvPr id="0" name=""/>
        <dsp:cNvSpPr/>
      </dsp:nvSpPr>
      <dsp:spPr>
        <a:xfrm>
          <a:off x="15230240" y="3226833"/>
          <a:ext cx="3525231" cy="2938271"/>
        </a:xfrm>
        <a:prstGeom prst="roundRect">
          <a:avLst>
            <a:gd name="adj" fmla="val 10000"/>
          </a:avLst>
        </a:prstGeom>
        <a:solidFill>
          <a:srgbClr val="0379B2">
            <a:alpha val="7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smtClean="0">
              <a:latin typeface="Montserrat Bold"/>
            </a:rPr>
            <a:t>Выполнены требования </a:t>
          </a:r>
          <a:r>
            <a:rPr lang="ru-RU" sz="2600" b="1" kern="1200" smtClean="0">
              <a:latin typeface="Montserrat Bold"/>
            </a:rPr>
            <a:t>СТО по ПБ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>
              <a:latin typeface="Montserrat Bold"/>
            </a:rPr>
            <a:t>(приказ </a:t>
          </a:r>
          <a:r>
            <a:rPr lang="ru-RU" sz="2400" kern="1200" dirty="0" smtClean="0">
              <a:latin typeface="Montserrat Bold"/>
            </a:rPr>
            <a:t>МЧС России №1161)</a:t>
          </a:r>
          <a:endParaRPr lang="ru-RU" sz="2400" kern="1200" dirty="0">
            <a:latin typeface="Montserrat Bold"/>
          </a:endParaRPr>
        </a:p>
      </dsp:txBody>
      <dsp:txXfrm>
        <a:off x="15316299" y="3312892"/>
        <a:ext cx="3353113" cy="2766153"/>
      </dsp:txXfrm>
    </dsp:sp>
    <dsp:sp modelId="{1054E4EF-B3B2-43E5-B287-7A713BBECD40}">
      <dsp:nvSpPr>
        <dsp:cNvPr id="0" name=""/>
        <dsp:cNvSpPr/>
      </dsp:nvSpPr>
      <dsp:spPr>
        <a:xfrm>
          <a:off x="11864343" y="2236024"/>
          <a:ext cx="9785580" cy="989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4881"/>
              </a:lnTo>
              <a:lnTo>
                <a:pt x="9785580" y="494881"/>
              </a:lnTo>
              <a:lnTo>
                <a:pt x="9785580" y="989762"/>
              </a:lnTo>
            </a:path>
          </a:pathLst>
        </a:custGeom>
        <a:noFill/>
        <a:ln w="38100" cap="flat" cmpd="sng" algn="ctr">
          <a:solidFill>
            <a:srgbClr val="00669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7CD95D-9F44-4421-A080-FDE6D8219206}">
      <dsp:nvSpPr>
        <dsp:cNvPr id="0" name=""/>
        <dsp:cNvSpPr/>
      </dsp:nvSpPr>
      <dsp:spPr>
        <a:xfrm>
          <a:off x="19879476" y="3225786"/>
          <a:ext cx="3540893" cy="2938271"/>
        </a:xfrm>
        <a:prstGeom prst="roundRect">
          <a:avLst>
            <a:gd name="adj" fmla="val 10000"/>
          </a:avLst>
        </a:prstGeom>
        <a:solidFill>
          <a:srgbClr val="339933">
            <a:alpha val="7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smtClean="0">
              <a:latin typeface="Montserrat Bold"/>
            </a:rPr>
            <a:t>Исследования, расчеты и (или) испытания </a:t>
          </a:r>
          <a:r>
            <a:rPr lang="ru-RU" sz="2600" kern="1200" smtClean="0">
              <a:latin typeface="Montserrat Bold"/>
            </a:rPr>
            <a:t>подтверждают обеспечение ПБ</a:t>
          </a:r>
          <a:endParaRPr lang="ru-RU" sz="2600" kern="1200" dirty="0" smtClean="0">
            <a:latin typeface="Montserrat Bold"/>
          </a:endParaRPr>
        </a:p>
      </dsp:txBody>
      <dsp:txXfrm>
        <a:off x="19965535" y="3311845"/>
        <a:ext cx="3368775" cy="2766153"/>
      </dsp:txXfrm>
    </dsp:sp>
    <dsp:sp modelId="{9EE5FBB8-C661-413B-A29F-126379537159}">
      <dsp:nvSpPr>
        <dsp:cNvPr id="0" name=""/>
        <dsp:cNvSpPr/>
      </dsp:nvSpPr>
      <dsp:spPr>
        <a:xfrm>
          <a:off x="21599254" y="6164058"/>
          <a:ext cx="91440" cy="1864193"/>
        </a:xfrm>
        <a:custGeom>
          <a:avLst/>
          <a:gdLst/>
          <a:ahLst/>
          <a:cxnLst/>
          <a:rect l="0" t="0" r="0" b="0"/>
          <a:pathLst>
            <a:path>
              <a:moveTo>
                <a:pt x="50669" y="0"/>
              </a:moveTo>
              <a:lnTo>
                <a:pt x="50669" y="932096"/>
              </a:lnTo>
              <a:lnTo>
                <a:pt x="45720" y="932096"/>
              </a:lnTo>
              <a:lnTo>
                <a:pt x="45720" y="1864193"/>
              </a:lnTo>
            </a:path>
          </a:pathLst>
        </a:custGeom>
        <a:noFill/>
        <a:ln w="38100" cap="flat" cmpd="sng" algn="ctr">
          <a:solidFill>
            <a:srgbClr val="00669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61AE78-2AAB-407B-9EB1-DA3CF428258D}">
      <dsp:nvSpPr>
        <dsp:cNvPr id="0" name=""/>
        <dsp:cNvSpPr/>
      </dsp:nvSpPr>
      <dsp:spPr>
        <a:xfrm>
          <a:off x="20294976" y="8028251"/>
          <a:ext cx="2699994" cy="2339996"/>
        </a:xfrm>
        <a:prstGeom prst="roundRect">
          <a:avLst>
            <a:gd name="adj" fmla="val 10000"/>
          </a:avLst>
        </a:prstGeom>
        <a:solidFill>
          <a:srgbClr val="9DD3A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Montserrat Bold"/>
            </a:rPr>
            <a:t>Примерный перечень в письме </a:t>
          </a:r>
          <a:r>
            <a:rPr lang="ru-RU" sz="2400" kern="1200" smtClean="0">
              <a:solidFill>
                <a:schemeClr val="tx1"/>
              </a:solidFill>
              <a:latin typeface="Montserrat Bold"/>
            </a:rPr>
            <a:t>МЧС России № </a:t>
          </a:r>
          <a:r>
            <a:rPr lang="en-US" sz="2400" kern="1200" smtClean="0">
              <a:solidFill>
                <a:schemeClr val="tx1"/>
              </a:solidFill>
              <a:latin typeface="Montserrat Bold"/>
            </a:rPr>
            <a:t>43-465-19</a:t>
          </a:r>
          <a:endParaRPr lang="ru-RU" sz="2400" kern="1200" dirty="0">
            <a:solidFill>
              <a:schemeClr val="tx1"/>
            </a:solidFill>
            <a:latin typeface="Montserrat Bold"/>
          </a:endParaRPr>
        </a:p>
      </dsp:txBody>
      <dsp:txXfrm>
        <a:off x="20363512" y="8096787"/>
        <a:ext cx="2562922" cy="2202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45" name="Shape 45"/>
          <p:cNvSpPr>
            <a:spLocks noGrp="1"/>
          </p:cNvSpPr>
          <p:nvPr>
            <p:ph type="body" sz="quarter" idx="1"/>
          </p:nvPr>
        </p:nvSpPr>
        <p:spPr>
          <a:xfrm>
            <a:off x="906357" y="4689515"/>
            <a:ext cx="4984962" cy="4442698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814621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 b="0" i="0">
        <a:latin typeface="Arial" panose="020B0604020202020204" pitchFamily="34" charset="0"/>
        <a:ea typeface="Helvetica Neue"/>
        <a:cs typeface="Arial" panose="020B0604020202020204" pitchFamily="34" charset="0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3" name="Trend 2021."/>
          <p:cNvSpPr txBox="1"/>
          <p:nvPr/>
        </p:nvSpPr>
        <p:spPr>
          <a:xfrm>
            <a:off x="1381908" y="1187450"/>
            <a:ext cx="283921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dirty="0">
                <a:solidFill>
                  <a:schemeClr val="tx1"/>
                </a:solidFill>
              </a:rPr>
              <a:t>Trend 2021</a:t>
            </a:r>
            <a:r>
              <a:rPr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Graphic 172"/>
          <p:cNvSpPr/>
          <p:nvPr/>
        </p:nvSpPr>
        <p:spPr>
          <a:xfrm>
            <a:off x="22510300" y="1327027"/>
            <a:ext cx="433135" cy="284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88" y="12343"/>
                </a:moveTo>
                <a:lnTo>
                  <a:pt x="1013" y="12343"/>
                </a:lnTo>
                <a:cubicBezTo>
                  <a:pt x="453" y="12343"/>
                  <a:pt x="0" y="11652"/>
                  <a:pt x="0" y="10800"/>
                </a:cubicBezTo>
                <a:cubicBezTo>
                  <a:pt x="0" y="9948"/>
                  <a:pt x="453" y="9257"/>
                  <a:pt x="1013" y="9257"/>
                </a:cubicBezTo>
                <a:lnTo>
                  <a:pt x="20588" y="9257"/>
                </a:lnTo>
                <a:cubicBezTo>
                  <a:pt x="21147" y="9257"/>
                  <a:pt x="21600" y="9948"/>
                  <a:pt x="21600" y="10800"/>
                </a:cubicBezTo>
                <a:cubicBezTo>
                  <a:pt x="21600" y="11652"/>
                  <a:pt x="21147" y="12343"/>
                  <a:pt x="20588" y="12343"/>
                </a:cubicBezTo>
                <a:close/>
                <a:moveTo>
                  <a:pt x="21600" y="1543"/>
                </a:moveTo>
                <a:cubicBezTo>
                  <a:pt x="21600" y="691"/>
                  <a:pt x="21147" y="0"/>
                  <a:pt x="20588" y="0"/>
                </a:cubicBezTo>
                <a:lnTo>
                  <a:pt x="1013" y="0"/>
                </a:lnTo>
                <a:cubicBezTo>
                  <a:pt x="453" y="0"/>
                  <a:pt x="0" y="691"/>
                  <a:pt x="0" y="1543"/>
                </a:cubicBezTo>
                <a:cubicBezTo>
                  <a:pt x="0" y="2395"/>
                  <a:pt x="453" y="3086"/>
                  <a:pt x="1013" y="3086"/>
                </a:cubicBezTo>
                <a:lnTo>
                  <a:pt x="20588" y="3086"/>
                </a:lnTo>
                <a:cubicBezTo>
                  <a:pt x="21147" y="3086"/>
                  <a:pt x="21600" y="2395"/>
                  <a:pt x="21600" y="1543"/>
                </a:cubicBezTo>
                <a:close/>
                <a:moveTo>
                  <a:pt x="21600" y="20057"/>
                </a:moveTo>
                <a:cubicBezTo>
                  <a:pt x="21600" y="19205"/>
                  <a:pt x="21147" y="18514"/>
                  <a:pt x="20588" y="18514"/>
                </a:cubicBezTo>
                <a:lnTo>
                  <a:pt x="1013" y="18514"/>
                </a:lnTo>
                <a:cubicBezTo>
                  <a:pt x="453" y="18514"/>
                  <a:pt x="0" y="19205"/>
                  <a:pt x="0" y="20057"/>
                </a:cubicBezTo>
                <a:cubicBezTo>
                  <a:pt x="0" y="20909"/>
                  <a:pt x="453" y="21600"/>
                  <a:pt x="1013" y="21600"/>
                </a:cubicBezTo>
                <a:lnTo>
                  <a:pt x="20588" y="21600"/>
                </a:lnTo>
                <a:cubicBezTo>
                  <a:pt x="21147" y="21600"/>
                  <a:pt x="21600" y="20909"/>
                  <a:pt x="21600" y="20057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5D3E87-3C0B-F341-A27B-E2D273F599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E391CB4-F622-EE43-B7C0-C3795A8A81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DCDBF16-3682-A242-9C9E-476989CD5E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456F4FF-644F-E34F-AC43-D48D8A05DF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E67A86B-D2D7-4448-8557-A3A39BC9F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3B8D20F-D046-D946-99FE-1E81A88B9B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C0CB0D5-2B46-DD4D-8C04-40F9D2008D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5A5B861-B62C-8042-958E-38453E0934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4E68379E-C006-DE43-A791-6269DC771BB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D2AFC5A0-9BEF-D44B-9C18-CB175E90F4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2101214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(without header)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BAE1344-71FB-214A-985A-C79AE33BA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FAF2F12-F6A2-F94B-94A1-8FC535902C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2D72B2A-0AFA-E744-A788-3DBAB23340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86CE5F9-F76C-5447-854F-C41CDBCF8B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D67D36D-1FCA-3A46-9B4A-5D1828C6D6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86BE658-6D24-CA4C-AB3D-5A54CB356B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FF242D3-B6C6-414A-84B9-697A2301F8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050F28B-8BAE-5B4C-B35C-E30F344D514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42DCAE9-9E18-4B47-A5A0-FB78038F08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32F03F1-C50A-864C-B428-79231A186C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4284329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1F935C2-BB49-7F44-AA76-95F6700993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71FA9-522E-EF46-8ED1-22380FB407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1CE6A93-8415-B84C-9636-40D989C322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4F4412B-9D40-1740-8196-208EDFDE6A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F52A887-0B61-FB40-A002-18D9DB156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D153C23-CF0C-C44B-9801-00A2060026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A9D09E7-4FBA-1C4C-8814-B5E33FE5F0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E774562-BACD-F54F-9D9D-7B802146C1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A962AB2-20FD-7B4B-A867-E694B5CA85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C6BEB8C-9FDC-BC4E-B300-7609F4B058E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8445349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3" name="Trend 2021."/>
          <p:cNvSpPr txBox="1"/>
          <p:nvPr/>
        </p:nvSpPr>
        <p:spPr>
          <a:xfrm>
            <a:off x="1381908" y="1187450"/>
            <a:ext cx="283921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dirty="0">
                <a:solidFill>
                  <a:schemeClr val="tx1"/>
                </a:solidFill>
              </a:rPr>
              <a:t>Trend 2021</a:t>
            </a:r>
            <a:r>
              <a:rPr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Graphic 172"/>
          <p:cNvSpPr/>
          <p:nvPr/>
        </p:nvSpPr>
        <p:spPr>
          <a:xfrm>
            <a:off x="22510300" y="1327027"/>
            <a:ext cx="433135" cy="284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88" y="12343"/>
                </a:moveTo>
                <a:lnTo>
                  <a:pt x="1013" y="12343"/>
                </a:lnTo>
                <a:cubicBezTo>
                  <a:pt x="453" y="12343"/>
                  <a:pt x="0" y="11652"/>
                  <a:pt x="0" y="10800"/>
                </a:cubicBezTo>
                <a:cubicBezTo>
                  <a:pt x="0" y="9948"/>
                  <a:pt x="453" y="9257"/>
                  <a:pt x="1013" y="9257"/>
                </a:cubicBezTo>
                <a:lnTo>
                  <a:pt x="20588" y="9257"/>
                </a:lnTo>
                <a:cubicBezTo>
                  <a:pt x="21147" y="9257"/>
                  <a:pt x="21600" y="9948"/>
                  <a:pt x="21600" y="10800"/>
                </a:cubicBezTo>
                <a:cubicBezTo>
                  <a:pt x="21600" y="11652"/>
                  <a:pt x="21147" y="12343"/>
                  <a:pt x="20588" y="12343"/>
                </a:cubicBezTo>
                <a:close/>
                <a:moveTo>
                  <a:pt x="21600" y="1543"/>
                </a:moveTo>
                <a:cubicBezTo>
                  <a:pt x="21600" y="691"/>
                  <a:pt x="21147" y="0"/>
                  <a:pt x="20588" y="0"/>
                </a:cubicBezTo>
                <a:lnTo>
                  <a:pt x="1013" y="0"/>
                </a:lnTo>
                <a:cubicBezTo>
                  <a:pt x="453" y="0"/>
                  <a:pt x="0" y="691"/>
                  <a:pt x="0" y="1543"/>
                </a:cubicBezTo>
                <a:cubicBezTo>
                  <a:pt x="0" y="2395"/>
                  <a:pt x="453" y="3086"/>
                  <a:pt x="1013" y="3086"/>
                </a:cubicBezTo>
                <a:lnTo>
                  <a:pt x="20588" y="3086"/>
                </a:lnTo>
                <a:cubicBezTo>
                  <a:pt x="21147" y="3086"/>
                  <a:pt x="21600" y="2395"/>
                  <a:pt x="21600" y="1543"/>
                </a:cubicBezTo>
                <a:close/>
                <a:moveTo>
                  <a:pt x="21600" y="20057"/>
                </a:moveTo>
                <a:cubicBezTo>
                  <a:pt x="21600" y="19205"/>
                  <a:pt x="21147" y="18514"/>
                  <a:pt x="20588" y="18514"/>
                </a:cubicBezTo>
                <a:lnTo>
                  <a:pt x="1013" y="18514"/>
                </a:lnTo>
                <a:cubicBezTo>
                  <a:pt x="453" y="18514"/>
                  <a:pt x="0" y="19205"/>
                  <a:pt x="0" y="20057"/>
                </a:cubicBezTo>
                <a:cubicBezTo>
                  <a:pt x="0" y="20909"/>
                  <a:pt x="453" y="21600"/>
                  <a:pt x="1013" y="21600"/>
                </a:cubicBezTo>
                <a:lnTo>
                  <a:pt x="20588" y="21600"/>
                </a:lnTo>
                <a:cubicBezTo>
                  <a:pt x="21147" y="21600"/>
                  <a:pt x="21600" y="20909"/>
                  <a:pt x="21600" y="20057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71171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3" name="Trend 2021."/>
          <p:cNvSpPr txBox="1"/>
          <p:nvPr/>
        </p:nvSpPr>
        <p:spPr>
          <a:xfrm>
            <a:off x="1381908" y="1187450"/>
            <a:ext cx="283921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dirty="0">
                <a:solidFill>
                  <a:schemeClr val="tx1"/>
                </a:solidFill>
              </a:rPr>
              <a:t>Trend 2021</a:t>
            </a:r>
            <a:r>
              <a:rPr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Graphic 172"/>
          <p:cNvSpPr/>
          <p:nvPr/>
        </p:nvSpPr>
        <p:spPr>
          <a:xfrm>
            <a:off x="22510300" y="1327027"/>
            <a:ext cx="433135" cy="284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88" y="12343"/>
                </a:moveTo>
                <a:lnTo>
                  <a:pt x="1013" y="12343"/>
                </a:lnTo>
                <a:cubicBezTo>
                  <a:pt x="453" y="12343"/>
                  <a:pt x="0" y="11652"/>
                  <a:pt x="0" y="10800"/>
                </a:cubicBezTo>
                <a:cubicBezTo>
                  <a:pt x="0" y="9948"/>
                  <a:pt x="453" y="9257"/>
                  <a:pt x="1013" y="9257"/>
                </a:cubicBezTo>
                <a:lnTo>
                  <a:pt x="20588" y="9257"/>
                </a:lnTo>
                <a:cubicBezTo>
                  <a:pt x="21147" y="9257"/>
                  <a:pt x="21600" y="9948"/>
                  <a:pt x="21600" y="10800"/>
                </a:cubicBezTo>
                <a:cubicBezTo>
                  <a:pt x="21600" y="11652"/>
                  <a:pt x="21147" y="12343"/>
                  <a:pt x="20588" y="12343"/>
                </a:cubicBezTo>
                <a:close/>
                <a:moveTo>
                  <a:pt x="21600" y="1543"/>
                </a:moveTo>
                <a:cubicBezTo>
                  <a:pt x="21600" y="691"/>
                  <a:pt x="21147" y="0"/>
                  <a:pt x="20588" y="0"/>
                </a:cubicBezTo>
                <a:lnTo>
                  <a:pt x="1013" y="0"/>
                </a:lnTo>
                <a:cubicBezTo>
                  <a:pt x="453" y="0"/>
                  <a:pt x="0" y="691"/>
                  <a:pt x="0" y="1543"/>
                </a:cubicBezTo>
                <a:cubicBezTo>
                  <a:pt x="0" y="2395"/>
                  <a:pt x="453" y="3086"/>
                  <a:pt x="1013" y="3086"/>
                </a:cubicBezTo>
                <a:lnTo>
                  <a:pt x="20588" y="3086"/>
                </a:lnTo>
                <a:cubicBezTo>
                  <a:pt x="21147" y="3086"/>
                  <a:pt x="21600" y="2395"/>
                  <a:pt x="21600" y="1543"/>
                </a:cubicBezTo>
                <a:close/>
                <a:moveTo>
                  <a:pt x="21600" y="20057"/>
                </a:moveTo>
                <a:cubicBezTo>
                  <a:pt x="21600" y="19205"/>
                  <a:pt x="21147" y="18514"/>
                  <a:pt x="20588" y="18514"/>
                </a:cubicBezTo>
                <a:lnTo>
                  <a:pt x="1013" y="18514"/>
                </a:lnTo>
                <a:cubicBezTo>
                  <a:pt x="453" y="18514"/>
                  <a:pt x="0" y="19205"/>
                  <a:pt x="0" y="20057"/>
                </a:cubicBezTo>
                <a:cubicBezTo>
                  <a:pt x="0" y="20909"/>
                  <a:pt x="453" y="21600"/>
                  <a:pt x="1013" y="21600"/>
                </a:cubicBezTo>
                <a:lnTo>
                  <a:pt x="20588" y="21600"/>
                </a:lnTo>
                <a:cubicBezTo>
                  <a:pt x="21147" y="21600"/>
                  <a:pt x="21600" y="20909"/>
                  <a:pt x="21600" y="20057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5D3E87-3C0B-F341-A27B-E2D273F599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E391CB4-F622-EE43-B7C0-C3795A8A81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DCDBF16-3682-A242-9C9E-476989CD5E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456F4FF-644F-E34F-AC43-D48D8A05DF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E67A86B-D2D7-4448-8557-A3A39BC9F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3B8D20F-D046-D946-99FE-1E81A88B9B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C0CB0D5-2B46-DD4D-8C04-40F9D2008D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5A5B861-B62C-8042-958E-38453E0934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4E68379E-C006-DE43-A791-6269DC771BB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D2AFC5A0-9BEF-D44B-9C18-CB175E90F4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6188552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(without header)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BAE1344-71FB-214A-985A-C79AE33BA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FAF2F12-F6A2-F94B-94A1-8FC535902C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2D72B2A-0AFA-E744-A788-3DBAB23340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86CE5F9-F76C-5447-854F-C41CDBCF8B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D67D36D-1FCA-3A46-9B4A-5D1828C6D6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86BE658-6D24-CA4C-AB3D-5A54CB356B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FF242D3-B6C6-414A-84B9-697A2301F8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050F28B-8BAE-5B4C-B35C-E30F344D514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42DCAE9-9E18-4B47-A5A0-FB78038F08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32F03F1-C50A-864C-B428-79231A186C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2874216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72128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1F935C2-BB49-7F44-AA76-95F6700993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71FA9-522E-EF46-8ED1-22380FB407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1CE6A93-8415-B84C-9636-40D989C322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4F4412B-9D40-1740-8196-208EDFDE6A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F52A887-0B61-FB40-A002-18D9DB156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D153C23-CF0C-C44B-9801-00A2060026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A9D09E7-4FBA-1C4C-8814-B5E33FE5F0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E774562-BACD-F54F-9D9D-7B802146C1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A962AB2-20FD-7B4B-A867-E694B5CA85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C6BEB8C-9FDC-BC4E-B300-7609F4B058E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2974116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rgbClr val="EFF0E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2" r:id="rId3"/>
    <p:sldLayoutId id="2147483655" r:id="rId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rgbClr val="EFF0E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93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microsoft.com/office/2007/relationships/hdphoto" Target="../media/hdphoto2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55.png"/><Relationship Id="rId9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jpeg"/><Relationship Id="rId7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5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15498"/>
            <a:ext cx="24403050" cy="1372531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-2" y="4807835"/>
            <a:ext cx="24384002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66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Обзор характерных замечаний по разделу </a:t>
            </a:r>
            <a:endParaRPr lang="ru-RU" sz="660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r>
              <a:rPr lang="ru-RU" sz="66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«</a:t>
            </a:r>
            <a:r>
              <a:rPr lang="ru-RU" sz="66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Мероприятия по обеспечению </a:t>
            </a:r>
            <a:r>
              <a:rPr lang="ru-RU" sz="66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пожарной безопасности</a:t>
            </a:r>
            <a:r>
              <a:rPr lang="ru-RU" sz="66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», </a:t>
            </a:r>
            <a:r>
              <a:rPr lang="ru-RU" sz="66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возникающих </a:t>
            </a:r>
            <a:r>
              <a:rPr lang="ru-RU" sz="66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 ходе экспертизы проектной документации</a:t>
            </a: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91816783-8BB6-354D-963A-74E832C248D5}"/>
              </a:ext>
            </a:extLst>
          </p:cNvPr>
          <p:cNvGrpSpPr/>
          <p:nvPr/>
        </p:nvGrpSpPr>
        <p:grpSpPr>
          <a:xfrm>
            <a:off x="123936" y="12602143"/>
            <a:ext cx="13437082" cy="706284"/>
            <a:chOff x="22518622" y="9904669"/>
            <a:chExt cx="7969412" cy="706284"/>
          </a:xfrm>
        </p:grpSpPr>
        <p:sp>
          <p:nvSpPr>
            <p:cNvPr id="17" name="Rectangle">
              <a:extLst>
                <a:ext uri="{FF2B5EF4-FFF2-40B4-BE49-F238E27FC236}">
                  <a16:creationId xmlns:a16="http://schemas.microsoft.com/office/drawing/2014/main" id="{5ACE6C34-3F67-7740-8580-AE765C5A5A76}"/>
                </a:ext>
              </a:extLst>
            </p:cNvPr>
            <p:cNvSpPr/>
            <p:nvPr/>
          </p:nvSpPr>
          <p:spPr>
            <a:xfrm>
              <a:off x="23055286" y="10072863"/>
              <a:ext cx="6593508" cy="318331"/>
            </a:xfrm>
            <a:prstGeom prst="rect">
              <a:avLst/>
            </a:prstGeom>
            <a:solidFill>
              <a:srgbClr val="54B0DB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Walt Whitman">
              <a:extLst>
                <a:ext uri="{FF2B5EF4-FFF2-40B4-BE49-F238E27FC236}">
                  <a16:creationId xmlns:a16="http://schemas.microsoft.com/office/drawing/2014/main" id="{7EC651B9-490A-4948-A2B1-13D24F767DD3}"/>
                </a:ext>
              </a:extLst>
            </p:cNvPr>
            <p:cNvSpPr txBox="1"/>
            <p:nvPr/>
          </p:nvSpPr>
          <p:spPr>
            <a:xfrm>
              <a:off x="22518622" y="9904669"/>
              <a:ext cx="7969412" cy="7062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>
              <a:spAutoFit/>
            </a:bodyPr>
            <a:lstStyle>
              <a:lvl1pPr algn="l" defTabSz="457200">
                <a:lnSpc>
                  <a:spcPct val="120000"/>
                </a:lnSpc>
                <a:defRPr sz="1400" cap="all" spc="1120">
                  <a:solidFill>
                    <a:srgbClr val="24242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endParaRPr sz="3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1" name="Walt Whitman">
            <a:extLst>
              <a:ext uri="{FF2B5EF4-FFF2-40B4-BE49-F238E27FC236}">
                <a16:creationId xmlns:a16="http://schemas.microsoft.com/office/drawing/2014/main" id="{7EC651B9-490A-4948-A2B1-13D24F767DD3}"/>
              </a:ext>
            </a:extLst>
          </p:cNvPr>
          <p:cNvSpPr txBox="1"/>
          <p:nvPr/>
        </p:nvSpPr>
        <p:spPr>
          <a:xfrm>
            <a:off x="1028797" y="12302545"/>
            <a:ext cx="11341482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457200">
              <a:lnSpc>
                <a:spcPct val="120000"/>
              </a:lnSpc>
              <a:defRPr sz="1400" cap="all" spc="1120">
                <a:solidFill>
                  <a:srgbClr val="24242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3600" dirty="0" smtClean="0">
                <a:solidFill>
                  <a:srgbClr val="002060"/>
                </a:solidFill>
              </a:rPr>
              <a:t>ЯНАЛОВ РУСТАМ ГЕННАДЬЕВИЧ</a:t>
            </a:r>
            <a:endParaRPr sz="3600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064555" y="69830"/>
            <a:ext cx="2175641" cy="19863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3776" y="94245"/>
            <a:ext cx="2034349" cy="203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0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411787" cy="1416537"/>
          </a:xfrm>
          <a:prstGeom prst="rect">
            <a:avLst/>
          </a:prstGeom>
        </p:spPr>
      </p:pic>
      <p:sp>
        <p:nvSpPr>
          <p:cNvPr id="54" name="Trend 2021."/>
          <p:cNvSpPr txBox="1"/>
          <p:nvPr/>
        </p:nvSpPr>
        <p:spPr>
          <a:xfrm>
            <a:off x="1053268" y="101121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5" name="Trend 2021."/>
          <p:cNvSpPr txBox="1"/>
          <p:nvPr/>
        </p:nvSpPr>
        <p:spPr>
          <a:xfrm>
            <a:off x="1522396" y="238670"/>
            <a:ext cx="21335999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ЭВАКУАЦИОННЫЕ ВЫХОДЫ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</a:rPr>
              <a:t>10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994139" y="2435866"/>
            <a:ext cx="11982696" cy="5114925"/>
          </a:xfrm>
          <a:prstGeom prst="roundRect">
            <a:avLst>
              <a:gd name="adj" fmla="val 7226"/>
            </a:avLst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 w="234950" h="10795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  <a:latin typeface="Montserrat Bold"/>
                <a:ea typeface="+mn-ea"/>
                <a:cs typeface="+mn-cs"/>
              </a:rPr>
              <a:t>Из </a:t>
            </a:r>
            <a:r>
              <a:rPr lang="ru-RU" sz="3200" dirty="0">
                <a:solidFill>
                  <a:srgbClr val="00B050"/>
                </a:solidFill>
                <a:latin typeface="Montserrat Bold"/>
                <a:ea typeface="+mn-ea"/>
                <a:cs typeface="+mn-cs"/>
              </a:rPr>
              <a:t>помещений любого </a:t>
            </a:r>
            <a:r>
              <a:rPr lang="ru-RU" sz="3200" dirty="0" smtClean="0">
                <a:solidFill>
                  <a:srgbClr val="00B050"/>
                </a:solidFill>
                <a:latin typeface="Montserrat Bold"/>
                <a:ea typeface="+mn-ea"/>
                <a:cs typeface="+mn-cs"/>
              </a:rPr>
              <a:t>другого этажа:</a:t>
            </a:r>
            <a:endParaRPr lang="ru-RU" sz="3200" dirty="0">
              <a:solidFill>
                <a:srgbClr val="00B050"/>
              </a:solidFill>
              <a:latin typeface="Montserrat Bold"/>
              <a:ea typeface="+mn-ea"/>
              <a:cs typeface="+mn-cs"/>
            </a:endParaRPr>
          </a:p>
          <a:p>
            <a:pPr marL="457200" indent="-457200" algn="l">
              <a:buSzPct val="150000"/>
              <a:buBlip>
                <a:blip r:embed="rId3"/>
              </a:buBlip>
            </a:pPr>
            <a:r>
              <a:rPr lang="ru-RU" sz="3200" dirty="0" smtClean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непосредственно </a:t>
            </a:r>
            <a:r>
              <a:rPr lang="ru-RU" sz="3200" dirty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на </a:t>
            </a:r>
            <a:r>
              <a:rPr lang="ru-RU" sz="3200" dirty="0" smtClean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ЛК;</a:t>
            </a:r>
            <a:endParaRPr lang="ru-RU" sz="3200" dirty="0">
              <a:solidFill>
                <a:schemeClr val="tx1"/>
              </a:solidFill>
              <a:latin typeface="Montserrat Bold"/>
              <a:ea typeface="+mn-ea"/>
              <a:cs typeface="+mn-cs"/>
            </a:endParaRPr>
          </a:p>
          <a:p>
            <a:pPr marL="457200" indent="-457200" algn="l">
              <a:buSzPct val="150000"/>
              <a:buBlip>
                <a:blip r:embed="rId3"/>
              </a:buBlip>
            </a:pPr>
            <a:r>
              <a:rPr lang="ru-RU" sz="3200" dirty="0" smtClean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непосредственно </a:t>
            </a:r>
            <a:r>
              <a:rPr lang="ru-RU" sz="3200" dirty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наружу или на лестницу 3-го типа;</a:t>
            </a:r>
          </a:p>
          <a:p>
            <a:pPr marL="457200" indent="-457200" algn="l">
              <a:buSzPct val="150000"/>
              <a:buBlip>
                <a:blip r:embed="rId3"/>
              </a:buBlip>
            </a:pPr>
            <a:r>
              <a:rPr lang="ru-RU" sz="3200" dirty="0" smtClean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в </a:t>
            </a:r>
            <a:r>
              <a:rPr lang="ru-RU" sz="3200" dirty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коридор, ведущий </a:t>
            </a:r>
            <a:r>
              <a:rPr lang="ru-RU" sz="3200" dirty="0" smtClean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на ЛК </a:t>
            </a:r>
            <a:r>
              <a:rPr lang="ru-RU" sz="3200" dirty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или на лестницу 3-го типа;</a:t>
            </a:r>
          </a:p>
          <a:p>
            <a:pPr marL="457200" indent="-457200" algn="l">
              <a:buSzPct val="150000"/>
              <a:buBlip>
                <a:blip r:embed="rId3"/>
              </a:buBlip>
            </a:pPr>
            <a:r>
              <a:rPr lang="ru-RU" sz="3200" dirty="0" smtClean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в </a:t>
            </a:r>
            <a:r>
              <a:rPr lang="ru-RU" sz="3200" dirty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холл </a:t>
            </a:r>
            <a:r>
              <a:rPr lang="ru-RU" sz="3200" dirty="0" smtClean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(рекр. </a:t>
            </a:r>
            <a:r>
              <a:rPr lang="ru-RU" sz="3200" dirty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площадку), фойе, имеющие выход </a:t>
            </a:r>
            <a:r>
              <a:rPr lang="ru-RU" sz="3200" dirty="0" smtClean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на ЛК или </a:t>
            </a:r>
            <a:r>
              <a:rPr lang="ru-RU" sz="3200" dirty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на лестницу 3-го типа;</a:t>
            </a:r>
          </a:p>
          <a:p>
            <a:pPr marL="457200" indent="-457200" algn="l">
              <a:buSzPct val="150000"/>
              <a:buBlip>
                <a:blip r:embed="rId3"/>
              </a:buBlip>
            </a:pPr>
            <a:r>
              <a:rPr lang="ru-RU" sz="3200" dirty="0" smtClean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на </a:t>
            </a:r>
            <a:r>
              <a:rPr lang="ru-RU" sz="3200" dirty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эксплуатируемую кровлю или </a:t>
            </a:r>
            <a:r>
              <a:rPr lang="ru-RU" sz="3200" dirty="0" smtClean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участок </a:t>
            </a:r>
            <a:r>
              <a:rPr lang="ru-RU" sz="3200" dirty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кровли, </a:t>
            </a:r>
            <a:r>
              <a:rPr lang="ru-RU" sz="3200" dirty="0" smtClean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ведущий </a:t>
            </a:r>
            <a:r>
              <a:rPr lang="ru-RU" sz="3200" dirty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на </a:t>
            </a:r>
            <a:r>
              <a:rPr lang="ru-RU" sz="3200" dirty="0" smtClean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ЛК или </a:t>
            </a:r>
            <a:r>
              <a:rPr lang="ru-RU" sz="3200" dirty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на лестницу 3-го типа, в том числе через коридор</a:t>
            </a:r>
            <a:r>
              <a:rPr lang="ru-RU" sz="3200" dirty="0" smtClean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;</a:t>
            </a:r>
          </a:p>
          <a:p>
            <a:pPr marL="457200" indent="-457200" algn="l">
              <a:buSzPct val="150000"/>
              <a:buBlip>
                <a:blip r:embed="rId3"/>
              </a:buBlip>
            </a:pPr>
            <a:r>
              <a:rPr lang="ru-RU" sz="3200" dirty="0" smtClean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на лестницу 2-го типа, при условии ее соответствия</a:t>
            </a:r>
            <a:endParaRPr lang="ru-RU" sz="3200" dirty="0">
              <a:solidFill>
                <a:schemeClr val="tx1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5400000" flipH="1">
            <a:off x="14236739" y="8042448"/>
            <a:ext cx="45719" cy="2028931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glow rad="355600">
              <a:schemeClr val="accent6">
                <a:satMod val="175000"/>
                <a:alpha val="57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0" t="5051" r="28623" b="7879"/>
          <a:stretch/>
        </p:blipFill>
        <p:spPr>
          <a:xfrm>
            <a:off x="4441" y="6753929"/>
            <a:ext cx="6920867" cy="694302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441062" y="1641070"/>
            <a:ext cx="11222099" cy="5218822"/>
          </a:xfrm>
          <a:prstGeom prst="roundRect">
            <a:avLst>
              <a:gd name="adj" fmla="val 7343"/>
            </a:avLst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 w="234950" h="10795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 dirty="0">
                <a:solidFill>
                  <a:srgbClr val="00B050"/>
                </a:solidFill>
                <a:latin typeface="Montserrat Bold"/>
                <a:ea typeface="+mn-ea"/>
                <a:cs typeface="+mn-cs"/>
              </a:rPr>
              <a:t> Наружу из помещений 1-го, </a:t>
            </a:r>
          </a:p>
          <a:p>
            <a:r>
              <a:rPr lang="ru-RU" sz="3200" dirty="0">
                <a:solidFill>
                  <a:srgbClr val="00B050"/>
                </a:solidFill>
                <a:latin typeface="Montserrat Bold"/>
                <a:ea typeface="+mn-ea"/>
                <a:cs typeface="+mn-cs"/>
              </a:rPr>
              <a:t>подвального, цокольного этажа:</a:t>
            </a:r>
          </a:p>
          <a:p>
            <a:pPr marL="457200" lvl="3" indent="-457200" algn="l">
              <a:lnSpc>
                <a:spcPct val="125000"/>
              </a:lnSpc>
              <a:buSzPct val="145000"/>
              <a:buBlip>
                <a:blip r:embed="rId3"/>
              </a:buBlip>
            </a:pPr>
            <a:r>
              <a:rPr lang="ru-RU" dirty="0"/>
              <a:t>непосредственно;</a:t>
            </a:r>
          </a:p>
          <a:p>
            <a:pPr marL="457200" lvl="2" indent="-457200" algn="l">
              <a:lnSpc>
                <a:spcPct val="125000"/>
              </a:lnSpc>
              <a:buSzPct val="145000"/>
              <a:buBlip>
                <a:blip r:embed="rId3"/>
              </a:buBlip>
            </a:pPr>
            <a:r>
              <a:rPr lang="ru-RU" dirty="0"/>
              <a:t>через коридор;</a:t>
            </a:r>
          </a:p>
          <a:p>
            <a:pPr marL="457200" lvl="2" indent="-457200" algn="l">
              <a:lnSpc>
                <a:spcPct val="125000"/>
              </a:lnSpc>
              <a:buSzPct val="145000"/>
              <a:buBlip>
                <a:blip r:embed="rId3"/>
              </a:buBlip>
            </a:pPr>
            <a:r>
              <a:rPr lang="ru-RU" dirty="0"/>
              <a:t>через вестибюль (фойе);</a:t>
            </a:r>
          </a:p>
          <a:p>
            <a:pPr marL="457200" lvl="2" indent="-457200" algn="l">
              <a:lnSpc>
                <a:spcPct val="125000"/>
              </a:lnSpc>
              <a:buSzPct val="145000"/>
              <a:buBlip>
                <a:blip r:embed="rId3"/>
              </a:buBlip>
            </a:pPr>
            <a:r>
              <a:rPr lang="ru-RU" dirty="0"/>
              <a:t>через лестничную клетку;</a:t>
            </a:r>
          </a:p>
          <a:p>
            <a:pPr marL="457200" lvl="2" indent="-457200" algn="l">
              <a:lnSpc>
                <a:spcPct val="125000"/>
              </a:lnSpc>
              <a:buSzPct val="145000"/>
              <a:buBlip>
                <a:blip r:embed="rId3"/>
              </a:buBlip>
            </a:pPr>
            <a:r>
              <a:rPr lang="ru-RU" dirty="0"/>
              <a:t>через коридор и вестибюль (фойе);</a:t>
            </a:r>
          </a:p>
          <a:p>
            <a:pPr marL="457200" lvl="2" indent="-457200" algn="l">
              <a:lnSpc>
                <a:spcPct val="125000"/>
              </a:lnSpc>
              <a:buSzPct val="145000"/>
              <a:buBlip>
                <a:blip r:embed="rId3"/>
              </a:buBlip>
            </a:pPr>
            <a:r>
              <a:rPr lang="ru-RU" dirty="0"/>
              <a:t>через коридор, холл (рекреационную площадку) и лестничную клетку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70914" y="10272942"/>
            <a:ext cx="17974487" cy="2724150"/>
          </a:xfrm>
          <a:prstGeom prst="roundRect">
            <a:avLst>
              <a:gd name="adj" fmla="val 11073"/>
            </a:avLst>
          </a:prstGeom>
          <a:solidFill>
            <a:srgbClr val="D98C7D"/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3200" i="0" u="none" strike="noStrike" cap="none" spc="0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rPr>
              <a:t>Эвакуационные</a:t>
            </a:r>
            <a:r>
              <a:rPr kumimoji="0" lang="ru-RU" sz="3200" i="0" u="none" strike="noStrike" cap="none" spc="0" normalizeH="0" dirty="0" smtClean="0">
                <a:ln>
                  <a:noFill/>
                </a:ln>
                <a:solidFill>
                  <a:srgbClr val="820000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rPr>
              <a:t> пути не должны включать участки: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32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rPr>
              <a:t>указанные в ч.14 статьи 89 ФЗ №123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kumimoji="0" lang="ru-RU" sz="32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rPr>
              <a:t>через </a:t>
            </a:r>
            <a:r>
              <a:rPr lang="ru-RU" sz="3200" dirty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часть здания иного класса </a:t>
            </a:r>
            <a:r>
              <a:rPr lang="ru-RU" sz="3200" dirty="0" smtClean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ФПО, </a:t>
            </a:r>
            <a:r>
              <a:rPr kumimoji="0" lang="ru-RU" sz="32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rPr>
              <a:t>разделенную п/п преградами </a:t>
            </a:r>
            <a:r>
              <a:rPr lang="ru-RU" sz="2000" b="0" dirty="0" smtClean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(п.4.2.6 </a:t>
            </a:r>
            <a:r>
              <a:rPr lang="ru-RU" sz="2000" b="0" dirty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СП 1.13130.2020)</a:t>
            </a:r>
            <a:endParaRPr kumimoji="0" lang="ru-RU" sz="20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Montserrat Bold"/>
              <a:ea typeface="+mn-ea"/>
              <a:cs typeface="+mn-cs"/>
              <a:sym typeface="Helvetica Neue Medium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dirty="0" smtClean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через разгрузочные зоны </a:t>
            </a:r>
            <a:r>
              <a:rPr lang="ru-RU" sz="2000" b="0" dirty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(п.4.2.3 СП 1.13130.2020)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ru-RU" sz="3200" dirty="0" smtClean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через ворота, при их несоответствии п.4.2.3 СП 1.13130.2020</a:t>
            </a:r>
          </a:p>
        </p:txBody>
      </p:sp>
      <p:sp>
        <p:nvSpPr>
          <p:cNvPr id="15" name="Умножение 14"/>
          <p:cNvSpPr/>
          <p:nvPr/>
        </p:nvSpPr>
        <p:spPr>
          <a:xfrm>
            <a:off x="2492757" y="11635017"/>
            <a:ext cx="2446009" cy="2285106"/>
          </a:xfrm>
          <a:prstGeom prst="mathMultiply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 w="336550" h="889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56" y="7011925"/>
            <a:ext cx="1901274" cy="950637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577850" h="177800" prst="coolSlant"/>
          </a:sp3d>
        </p:spPr>
      </p:pic>
      <p:sp>
        <p:nvSpPr>
          <p:cNvPr id="16" name="Скругленный прямоугольник 15"/>
          <p:cNvSpPr/>
          <p:nvPr/>
        </p:nvSpPr>
        <p:spPr>
          <a:xfrm>
            <a:off x="11925300" y="8208178"/>
            <a:ext cx="11982696" cy="108966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 w="234950" h="10795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indent="-457200" algn="l">
              <a:buSzPct val="145000"/>
              <a:buBlip>
                <a:blip r:embed="rId3"/>
              </a:buBlip>
            </a:pPr>
            <a:r>
              <a:rPr lang="ru-RU" sz="3200" dirty="0" smtClean="0">
                <a:solidFill>
                  <a:srgbClr val="00B050"/>
                </a:solidFill>
                <a:latin typeface="Montserrat Bold"/>
                <a:ea typeface="+mn-ea"/>
                <a:cs typeface="+mn-cs"/>
              </a:rPr>
              <a:t>в соседнее помещение на этаже, </a:t>
            </a:r>
            <a:r>
              <a:rPr lang="ru-RU" sz="3200" dirty="0" smtClean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обеспеченное эвакуационными выходами по п.1, 2 ч.3 ст.89 ФЗ №123</a:t>
            </a:r>
            <a:endParaRPr lang="ru-RU" sz="3200" dirty="0">
              <a:solidFill>
                <a:schemeClr val="tx1"/>
              </a:solidFill>
              <a:latin typeface="Montserrat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81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411787" cy="141653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sp>
        <p:nvSpPr>
          <p:cNvPr id="54" name="Trend 2021."/>
          <p:cNvSpPr txBox="1"/>
          <p:nvPr/>
        </p:nvSpPr>
        <p:spPr>
          <a:xfrm>
            <a:off x="1053268" y="101121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5" name="Trend 2021."/>
          <p:cNvSpPr txBox="1"/>
          <p:nvPr/>
        </p:nvSpPr>
        <p:spPr>
          <a:xfrm>
            <a:off x="1522396" y="238670"/>
            <a:ext cx="21335999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ВЫДЕЛЕНИЕ ПУТЕЙ ЭВАКУАЦИИ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58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  <a:latin typeface="Montserrat Bold"/>
              </a:rPr>
              <a:t>11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352" y="1733980"/>
            <a:ext cx="6705600" cy="5067300"/>
          </a:xfrm>
          <a:prstGeom prst="roundRect">
            <a:avLst>
              <a:gd name="adj" fmla="val 614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https://st42.stpulscen.ru/images/product/183/307/333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435" y="5156010"/>
            <a:ext cx="6706100" cy="4470733"/>
          </a:xfrm>
          <a:prstGeom prst="roundRect">
            <a:avLst>
              <a:gd name="adj" fmla="val 857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744157"/>
              </p:ext>
            </p:extLst>
          </p:nvPr>
        </p:nvGraphicFramePr>
        <p:xfrm>
          <a:off x="1686351" y="10636658"/>
          <a:ext cx="7624426" cy="264737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86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0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40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Высота здания</a:t>
                      </a:r>
                      <a:r>
                        <a:rPr lang="en-US" sz="2400" dirty="0" smtClean="0">
                          <a:effectLst/>
                        </a:rPr>
                        <a:t> ≥</a:t>
                      </a:r>
                      <a:r>
                        <a:rPr lang="ru-RU" sz="2400" dirty="0" smtClean="0">
                          <a:effectLst/>
                        </a:rPr>
                        <a:t> </a:t>
                      </a:r>
                      <a:r>
                        <a:rPr lang="ru-RU" sz="2400" dirty="0">
                          <a:effectLst/>
                        </a:rPr>
                        <a:t>28 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Высота </a:t>
                      </a:r>
                      <a:r>
                        <a:rPr lang="ru-RU" sz="2400" dirty="0" smtClean="0">
                          <a:effectLst/>
                        </a:rPr>
                        <a:t>здания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b="0" i="0" u="none" strike="noStrike" cap="none" spc="0" baseline="0" dirty="0" smtClean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&lt; </a:t>
                      </a:r>
                      <a:r>
                        <a:rPr lang="ru-RU" sz="2400" dirty="0" smtClean="0">
                          <a:effectLst/>
                        </a:rPr>
                        <a:t>28 </a:t>
                      </a:r>
                      <a:r>
                        <a:rPr lang="ru-RU" sz="2400" dirty="0">
                          <a:effectLst/>
                        </a:rPr>
                        <a:t>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97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(</a:t>
                      </a:r>
                      <a:r>
                        <a:rPr lang="en-US" sz="2400" dirty="0">
                          <a:effectLst/>
                        </a:rPr>
                        <a:t>R</a:t>
                      </a:r>
                      <a:r>
                        <a:rPr lang="ru-RU" sz="2400" dirty="0">
                          <a:effectLst/>
                        </a:rPr>
                        <a:t>)EI(W</a:t>
                      </a:r>
                      <a:r>
                        <a:rPr lang="ru-RU" sz="2400" dirty="0" smtClean="0">
                          <a:effectLst/>
                        </a:rPr>
                        <a:t>) 45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I - III с.о.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IV с.о.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8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(R)EI(W) 30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(R)EI(W) 15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405652" y="2617577"/>
            <a:ext cx="171450" cy="9677400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730126" y="11606755"/>
            <a:ext cx="14029526" cy="1677277"/>
          </a:xfrm>
          <a:prstGeom prst="roundRect">
            <a:avLst/>
          </a:prstGeom>
          <a:solidFill>
            <a:srgbClr val="779DB3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3200" b="0" dirty="0" smtClean="0">
                <a:solidFill>
                  <a:schemeClr val="bg1"/>
                </a:solidFill>
                <a:latin typeface="Montserrat Bold"/>
              </a:rPr>
              <a:t>Суммарная площадь светопрозрачных проемов </a:t>
            </a:r>
            <a:r>
              <a:rPr lang="en-US" sz="3200" b="0" dirty="0" smtClean="0">
                <a:solidFill>
                  <a:srgbClr val="820000"/>
                </a:solidFill>
                <a:latin typeface="Montserrat Bold"/>
                <a:sym typeface="Helvetica Neue Light"/>
              </a:rPr>
              <a:t>&lt;</a:t>
            </a:r>
            <a:r>
              <a:rPr lang="ru-RU" sz="3200" b="0" dirty="0" smtClean="0">
                <a:solidFill>
                  <a:srgbClr val="820000"/>
                </a:solidFill>
                <a:latin typeface="Montserrat Bold"/>
                <a:sym typeface="Helvetica Neue Light"/>
              </a:rPr>
              <a:t> 25 % </a:t>
            </a:r>
            <a:r>
              <a:rPr lang="ru-RU" sz="3200" b="0" dirty="0" smtClean="0">
                <a:solidFill>
                  <a:schemeClr val="bg1"/>
                </a:solidFill>
                <a:latin typeface="Montserrat Bold"/>
                <a:sym typeface="Helvetica Neue Light"/>
              </a:rPr>
              <a:t>от площади перегородки помещения, </a:t>
            </a:r>
            <a:r>
              <a:rPr lang="ru-RU" sz="3200" b="0" dirty="0" smtClean="0">
                <a:solidFill>
                  <a:srgbClr val="820000"/>
                </a:solidFill>
                <a:latin typeface="Montserrat Bold"/>
                <a:sym typeface="Helvetica Neue Light"/>
              </a:rPr>
              <a:t>в ином случае заполнение</a:t>
            </a:r>
            <a:r>
              <a:rPr lang="en-US" sz="3200" b="0" dirty="0" smtClean="0">
                <a:solidFill>
                  <a:srgbClr val="820000"/>
                </a:solidFill>
                <a:latin typeface="Montserrat Bold"/>
                <a:sym typeface="Helvetica Neue Light"/>
              </a:rPr>
              <a:t> </a:t>
            </a:r>
            <a:r>
              <a:rPr lang="ru-RU" sz="3200" b="0" dirty="0" smtClean="0">
                <a:solidFill>
                  <a:srgbClr val="820000"/>
                </a:solidFill>
                <a:latin typeface="Montserrat Bold"/>
                <a:sym typeface="Helvetica Neue Light"/>
              </a:rPr>
              <a:t>противопожарное</a:t>
            </a:r>
            <a:r>
              <a:rPr lang="ru-RU" sz="3200" b="0" dirty="0" smtClean="0">
                <a:solidFill>
                  <a:schemeClr val="bg1"/>
                </a:solidFill>
                <a:latin typeface="Montserrat Bold"/>
                <a:sym typeface="Helvetica Neue Light"/>
              </a:rPr>
              <a:t> </a:t>
            </a:r>
            <a:r>
              <a:rPr lang="ru-RU" sz="3200" b="0" dirty="0">
                <a:solidFill>
                  <a:schemeClr val="bg1"/>
                </a:solidFill>
                <a:latin typeface="Montserrat Bold"/>
              </a:rPr>
              <a:t>с пределом огнестойкости не ниже перегородки</a:t>
            </a:r>
            <a:r>
              <a:rPr lang="ru-RU" sz="3200" b="0" dirty="0" smtClean="0">
                <a:solidFill>
                  <a:schemeClr val="bg1"/>
                </a:solidFill>
                <a:latin typeface="Montserrat Bold"/>
                <a:sym typeface="Helvetica Neue Light"/>
              </a:rPr>
              <a:t>  </a:t>
            </a:r>
            <a:r>
              <a:rPr lang="ru-RU" sz="3200" b="0" dirty="0" smtClean="0">
                <a:solidFill>
                  <a:schemeClr val="bg1"/>
                </a:solidFill>
                <a:latin typeface="Montserrat Bold"/>
              </a:rPr>
              <a:t>  </a:t>
            </a:r>
            <a:endParaRPr lang="ru-RU" sz="3200" b="0" dirty="0">
              <a:solidFill>
                <a:schemeClr val="bg1"/>
              </a:solidFill>
              <a:latin typeface="Montserrat Bold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730122" y="7776222"/>
            <a:ext cx="14029527" cy="782224"/>
          </a:xfrm>
          <a:prstGeom prst="roundRect">
            <a:avLst/>
          </a:prstGeom>
          <a:solidFill>
            <a:srgbClr val="779DB3"/>
          </a:solidFill>
          <a:ln>
            <a:noFill/>
          </a:ln>
          <a:effectLst>
            <a:glow rad="596900">
              <a:schemeClr val="accent6">
                <a:satMod val="175000"/>
                <a:alpha val="2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3200" b="0" dirty="0" smtClean="0">
                <a:solidFill>
                  <a:srgbClr val="820000"/>
                </a:solidFill>
                <a:latin typeface="Montserrat Bold"/>
              </a:rPr>
              <a:t>Заполнение</a:t>
            </a:r>
            <a:r>
              <a:rPr lang="ru-RU" sz="3200" b="0" dirty="0" smtClean="0">
                <a:solidFill>
                  <a:schemeClr val="bg1"/>
                </a:solidFill>
                <a:latin typeface="Montserrat Bold"/>
              </a:rPr>
              <a:t> проемов </a:t>
            </a:r>
            <a:r>
              <a:rPr lang="ru-RU" sz="3200" b="0" dirty="0" smtClean="0">
                <a:solidFill>
                  <a:srgbClr val="820000"/>
                </a:solidFill>
                <a:latin typeface="Montserrat Bold"/>
              </a:rPr>
              <a:t>не открывающееся </a:t>
            </a:r>
            <a:r>
              <a:rPr lang="ru-RU" sz="3200" b="0" dirty="0" smtClean="0">
                <a:solidFill>
                  <a:schemeClr val="bg1"/>
                </a:solidFill>
                <a:latin typeface="Montserrat Bold"/>
              </a:rPr>
              <a:t>(кроме дверей) </a:t>
            </a:r>
            <a:endParaRPr lang="ru-RU" sz="3200" b="0" dirty="0">
              <a:solidFill>
                <a:schemeClr val="bg1"/>
              </a:solidFill>
              <a:latin typeface="Montserrat Bold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730125" y="6726149"/>
            <a:ext cx="14029527" cy="782224"/>
          </a:xfrm>
          <a:prstGeom prst="roundRect">
            <a:avLst/>
          </a:prstGeom>
          <a:solidFill>
            <a:srgbClr val="779DB3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3200" b="0" dirty="0" smtClean="0">
                <a:solidFill>
                  <a:srgbClr val="820000"/>
                </a:solidFill>
                <a:latin typeface="Montserrat Bold"/>
              </a:rPr>
              <a:t>Отсутствие</a:t>
            </a:r>
            <a:r>
              <a:rPr lang="ru-RU" sz="3200" b="0" dirty="0" smtClean="0">
                <a:solidFill>
                  <a:schemeClr val="bg1"/>
                </a:solidFill>
                <a:latin typeface="Montserrat Bold"/>
              </a:rPr>
              <a:t> незаполненных </a:t>
            </a:r>
            <a:r>
              <a:rPr lang="ru-RU" sz="3200" b="0" dirty="0" smtClean="0">
                <a:solidFill>
                  <a:srgbClr val="820000"/>
                </a:solidFill>
                <a:latin typeface="Montserrat Bold"/>
              </a:rPr>
              <a:t>открытых проемов </a:t>
            </a:r>
            <a:endParaRPr lang="ru-RU" sz="3200" b="0" dirty="0">
              <a:solidFill>
                <a:srgbClr val="820000"/>
              </a:solidFill>
              <a:latin typeface="Montserrat Bold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730124" y="5698294"/>
            <a:ext cx="14029527" cy="766144"/>
          </a:xfrm>
          <a:prstGeom prst="roundRect">
            <a:avLst/>
          </a:prstGeom>
          <a:solidFill>
            <a:srgbClr val="779DB3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3200" b="0" dirty="0" smtClean="0">
                <a:solidFill>
                  <a:schemeClr val="bg1"/>
                </a:solidFill>
                <a:latin typeface="Montserrat Bold"/>
              </a:rPr>
              <a:t>Класс пожарной опасности </a:t>
            </a:r>
            <a:r>
              <a:rPr lang="ru-RU" sz="3200" b="0" dirty="0" smtClean="0">
                <a:solidFill>
                  <a:srgbClr val="820000"/>
                </a:solidFill>
                <a:latin typeface="Montserrat Bold"/>
              </a:rPr>
              <a:t>К0</a:t>
            </a:r>
            <a:r>
              <a:rPr lang="ru-RU" sz="3200" b="0" dirty="0" smtClean="0">
                <a:solidFill>
                  <a:schemeClr val="bg1"/>
                </a:solidFill>
                <a:latin typeface="Montserrat Bold"/>
              </a:rPr>
              <a:t>, светопропускающие элементы </a:t>
            </a:r>
            <a:r>
              <a:rPr lang="ru-RU" sz="3200" b="0" dirty="0" smtClean="0">
                <a:solidFill>
                  <a:srgbClr val="820000"/>
                </a:solidFill>
                <a:latin typeface="Montserrat Bold"/>
              </a:rPr>
              <a:t>НГ</a:t>
            </a:r>
            <a:endParaRPr lang="ru-RU" sz="3200" b="0" dirty="0">
              <a:solidFill>
                <a:srgbClr val="820000"/>
              </a:solidFill>
              <a:latin typeface="Montserrat Bold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730124" y="4644500"/>
            <a:ext cx="14029527" cy="782224"/>
          </a:xfrm>
          <a:prstGeom prst="roundRect">
            <a:avLst/>
          </a:prstGeom>
          <a:solidFill>
            <a:srgbClr val="779DB3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b="0" dirty="0">
                <a:solidFill>
                  <a:schemeClr val="bg1"/>
                </a:solidFill>
                <a:latin typeface="Montserrat Bold"/>
              </a:rPr>
              <a:t>Примыкание </a:t>
            </a:r>
            <a:r>
              <a:rPr lang="ru-RU" sz="3200" b="0" dirty="0">
                <a:solidFill>
                  <a:srgbClr val="820000"/>
                </a:solidFill>
                <a:latin typeface="Montserrat Bold"/>
              </a:rPr>
              <a:t>к глухим участкам </a:t>
            </a:r>
            <a:r>
              <a:rPr lang="ru-RU" sz="3200" b="0" dirty="0">
                <a:solidFill>
                  <a:schemeClr val="bg1"/>
                </a:solidFill>
                <a:latin typeface="Montserrat Bold"/>
              </a:rPr>
              <a:t>наружных стен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730124" y="3596175"/>
            <a:ext cx="14029527" cy="780476"/>
          </a:xfrm>
          <a:prstGeom prst="roundRect">
            <a:avLst/>
          </a:prstGeom>
          <a:solidFill>
            <a:srgbClr val="779DB3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3200" b="0" dirty="0" smtClean="0">
                <a:solidFill>
                  <a:schemeClr val="bg1"/>
                </a:solidFill>
                <a:latin typeface="Montserrat Bold"/>
              </a:rPr>
              <a:t>Возведение </a:t>
            </a:r>
            <a:r>
              <a:rPr lang="ru-RU" sz="3200" b="0" dirty="0" smtClean="0">
                <a:solidFill>
                  <a:srgbClr val="820000"/>
                </a:solidFill>
                <a:latin typeface="Montserrat Bold"/>
              </a:rPr>
              <a:t>от пола до перекрытия </a:t>
            </a:r>
            <a:r>
              <a:rPr lang="ru-RU" sz="3200" b="0" dirty="0" smtClean="0">
                <a:solidFill>
                  <a:schemeClr val="bg1"/>
                </a:solidFill>
                <a:latin typeface="Montserrat Bold"/>
              </a:rPr>
              <a:t>(покрытия) </a:t>
            </a:r>
            <a:endParaRPr lang="ru-RU" sz="3200" b="0" dirty="0">
              <a:solidFill>
                <a:schemeClr val="bg1"/>
              </a:solidFill>
              <a:latin typeface="Montserrat Bold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730124" y="1732375"/>
            <a:ext cx="14029526" cy="152517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4000" dirty="0" smtClean="0">
                <a:solidFill>
                  <a:schemeClr val="bg1"/>
                </a:solidFill>
                <a:latin typeface="Montserrat Bold"/>
              </a:rPr>
              <a:t>Общие требования к стенам и перегородкам </a:t>
            </a:r>
          </a:p>
          <a:p>
            <a:r>
              <a:rPr lang="ru-RU" sz="2800" b="0" dirty="0" smtClean="0">
                <a:solidFill>
                  <a:schemeClr val="bg1"/>
                </a:solidFill>
                <a:latin typeface="Montserrat Bold"/>
              </a:rPr>
              <a:t>(п.5.2.7 СП 2.13130.2020, п.7.1.11 СП 1.13130.2020) </a:t>
            </a:r>
            <a:endParaRPr lang="ru-RU" sz="2800" b="0" dirty="0">
              <a:solidFill>
                <a:schemeClr val="bg1"/>
              </a:solidFill>
              <a:latin typeface="Montserrat Bold"/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5400000">
            <a:off x="9430385" y="5356117"/>
            <a:ext cx="180129" cy="9677400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86352" y="9752975"/>
            <a:ext cx="7624425" cy="819363"/>
          </a:xfrm>
          <a:prstGeom prst="roundRect">
            <a:avLst/>
          </a:prstGeom>
          <a:solidFill>
            <a:srgbClr val="779DB3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3200" b="0" dirty="0" smtClean="0">
                <a:solidFill>
                  <a:srgbClr val="820000"/>
                </a:solidFill>
                <a:latin typeface="Montserrat Bold"/>
              </a:rPr>
              <a:t>Предел огнестойкости </a:t>
            </a:r>
            <a:r>
              <a:rPr lang="ru-RU" sz="3200" b="0" dirty="0" smtClean="0">
                <a:solidFill>
                  <a:schemeClr val="bg1"/>
                </a:solidFill>
                <a:latin typeface="Montserrat Bold"/>
              </a:rPr>
              <a:t>перегородки</a:t>
            </a:r>
            <a:endParaRPr lang="ru-RU" sz="3200" b="0" dirty="0">
              <a:solidFill>
                <a:schemeClr val="bg1"/>
              </a:solidFill>
              <a:latin typeface="Montserrat Bold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730123" y="8828060"/>
            <a:ext cx="14029527" cy="2515071"/>
          </a:xfrm>
          <a:prstGeom prst="roundRect">
            <a:avLst/>
          </a:prstGeom>
          <a:solidFill>
            <a:srgbClr val="779DB3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3200" b="0" dirty="0" smtClean="0">
                <a:solidFill>
                  <a:srgbClr val="820000"/>
                </a:solidFill>
                <a:latin typeface="Montserrat Bold"/>
              </a:rPr>
              <a:t>При открывающемся заполнении </a:t>
            </a:r>
            <a:r>
              <a:rPr lang="ru-RU" sz="3200" b="0" dirty="0" smtClean="0">
                <a:solidFill>
                  <a:schemeClr val="bg1"/>
                </a:solidFill>
                <a:latin typeface="Montserrat Bold"/>
              </a:rPr>
              <a:t>проема (кроме двери), или открытом проеме, </a:t>
            </a:r>
            <a:r>
              <a:rPr lang="ru-RU" sz="3200" b="0" dirty="0" smtClean="0">
                <a:solidFill>
                  <a:srgbClr val="820000"/>
                </a:solidFill>
                <a:latin typeface="Montserrat Bold"/>
              </a:rPr>
              <a:t>предусмотреть шторы, автоматически закрывающие проем при пожаре</a:t>
            </a:r>
            <a:r>
              <a:rPr lang="ru-RU" sz="3200" b="0" dirty="0" smtClean="0">
                <a:solidFill>
                  <a:schemeClr val="bg1"/>
                </a:solidFill>
                <a:latin typeface="Montserrat Bold"/>
              </a:rPr>
              <a:t>, с пределом огнестойкости не ниже перегородки, при этом, помещение должно быть обеспечено эвакуационным выходом  </a:t>
            </a:r>
            <a:endParaRPr lang="ru-RU" sz="3200" b="0" dirty="0">
              <a:solidFill>
                <a:schemeClr val="bg1"/>
              </a:solidFill>
              <a:latin typeface="Montserrat Bold"/>
            </a:endParaRPr>
          </a:p>
        </p:txBody>
      </p:sp>
      <p:sp>
        <p:nvSpPr>
          <p:cNvPr id="25" name="Стрелка вниз 24"/>
          <p:cNvSpPr/>
          <p:nvPr/>
        </p:nvSpPr>
        <p:spPr>
          <a:xfrm rot="16200000">
            <a:off x="7872269" y="2210668"/>
            <a:ext cx="2363161" cy="737370"/>
          </a:xfrm>
          <a:prstGeom prst="downArrow">
            <a:avLst/>
          </a:prstGeom>
          <a:solidFill>
            <a:srgbClr val="00B05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>
              <a:solidFill>
                <a:schemeClr val="bg1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5968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411787" cy="1416537"/>
          </a:xfrm>
          <a:prstGeom prst="rect">
            <a:avLst/>
          </a:prstGeom>
        </p:spPr>
      </p:pic>
      <p:sp>
        <p:nvSpPr>
          <p:cNvPr id="54" name="Trend 2021."/>
          <p:cNvSpPr txBox="1"/>
          <p:nvPr/>
        </p:nvSpPr>
        <p:spPr>
          <a:xfrm>
            <a:off x="1053268" y="101121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5" name="Trend 2021."/>
          <p:cNvSpPr txBox="1"/>
          <p:nvPr/>
        </p:nvSpPr>
        <p:spPr>
          <a:xfrm>
            <a:off x="2148595" y="238670"/>
            <a:ext cx="21335999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ШИРИНА ЭВАКУАЦИОННЫХ ВЫХОДОВ, ШИРИНА МАРШЕЙ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3929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</a:rPr>
              <a:t>12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06536629"/>
              </p:ext>
            </p:extLst>
          </p:nvPr>
        </p:nvGraphicFramePr>
        <p:xfrm>
          <a:off x="1929521" y="1454923"/>
          <a:ext cx="21774149" cy="12276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4010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Выгнутая вправо стрелка 22"/>
          <p:cNvSpPr/>
          <p:nvPr/>
        </p:nvSpPr>
        <p:spPr>
          <a:xfrm>
            <a:off x="10965262" y="2501515"/>
            <a:ext cx="8461263" cy="11049421"/>
          </a:xfrm>
          <a:prstGeom prst="curvedLeftArrow">
            <a:avLst/>
          </a:prstGeom>
          <a:gradFill>
            <a:gsLst>
              <a:gs pos="16000">
                <a:srgbClr val="60BADE"/>
              </a:gs>
              <a:gs pos="100000">
                <a:srgbClr val="7AB9D4">
                  <a:alpha val="32000"/>
                  <a:lumMod val="0"/>
                  <a:lumOff val="100000"/>
                </a:srgbClr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55746" y="1921907"/>
            <a:ext cx="12240000" cy="7164000"/>
          </a:xfrm>
          <a:prstGeom prst="rect">
            <a:avLst/>
          </a:prstGeom>
          <a:solidFill>
            <a:srgbClr val="D98C7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5497" y="-25887"/>
            <a:ext cx="24411787" cy="13741887"/>
            <a:chOff x="-15497" y="-25887"/>
            <a:chExt cx="24411787" cy="13741887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42"/>
            <a:stretch/>
          </p:blipFill>
          <p:spPr>
            <a:xfrm>
              <a:off x="-15497" y="0"/>
              <a:ext cx="1387097" cy="13716000"/>
            </a:xfrm>
            <a:prstGeom prst="roundRect">
              <a:avLst>
                <a:gd name="adj" fmla="val 2250"/>
              </a:avLst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497" y="-25887"/>
              <a:ext cx="24411787" cy="1416537"/>
            </a:xfrm>
            <a:prstGeom prst="rect">
              <a:avLst/>
            </a:prstGeom>
          </p:spPr>
        </p:pic>
      </p:grpSp>
      <p:sp>
        <p:nvSpPr>
          <p:cNvPr id="54" name="Trend 2021."/>
          <p:cNvSpPr txBox="1"/>
          <p:nvPr/>
        </p:nvSpPr>
        <p:spPr>
          <a:xfrm>
            <a:off x="1053268" y="101121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5" name="Trend 2021."/>
          <p:cNvSpPr txBox="1"/>
          <p:nvPr/>
        </p:nvSpPr>
        <p:spPr>
          <a:xfrm>
            <a:off x="1522396" y="238670"/>
            <a:ext cx="21335999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ЗАЛЬНЫЕ ПОМЕЩЕНИЯ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3929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  <a:latin typeface="Montserrat Bold"/>
              </a:rPr>
              <a:t>13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1812265" y="2059739"/>
            <a:ext cx="11918996" cy="6900204"/>
            <a:chOff x="2190296" y="1847455"/>
            <a:chExt cx="12344400" cy="5010150"/>
          </a:xfrm>
          <a:effectLst/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90296" y="1847455"/>
              <a:ext cx="12344400" cy="5010150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cxnSp>
          <p:nvCxnSpPr>
            <p:cNvPr id="15" name="Прямая со стрелкой 14"/>
            <p:cNvCxnSpPr/>
            <p:nvPr/>
          </p:nvCxnSpPr>
          <p:spPr>
            <a:xfrm flipV="1">
              <a:off x="2963425" y="2283361"/>
              <a:ext cx="9505950" cy="4191000"/>
            </a:xfrm>
            <a:prstGeom prst="straightConnector1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7" name="TextBox 16"/>
            <p:cNvSpPr txBox="1"/>
            <p:nvPr/>
          </p:nvSpPr>
          <p:spPr>
            <a:xfrm>
              <a:off x="7666655" y="4264551"/>
              <a:ext cx="650649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EB0505"/>
                  </a:solidFill>
                </a:rPr>
                <a:t>D</a:t>
              </a:r>
              <a:endParaRPr kumimoji="0" lang="ru-RU" sz="3000" b="1" i="0" u="none" strike="noStrike" cap="none" spc="0" normalizeH="0" baseline="0" dirty="0">
                <a:ln>
                  <a:noFill/>
                </a:ln>
                <a:solidFill>
                  <a:srgbClr val="EB0505"/>
                </a:solidFill>
                <a:effectLst/>
                <a:uFillTx/>
                <a:sym typeface="Helvetica Neue"/>
              </a:endParaRP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>
              <a:off x="3792100" y="2340563"/>
              <a:ext cx="0" cy="895350"/>
            </a:xfrm>
            <a:prstGeom prst="line">
              <a:avLst/>
            </a:prstGeom>
            <a:ln w="57150">
              <a:solidFill>
                <a:srgbClr val="82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526400" y="2314053"/>
              <a:ext cx="0" cy="986424"/>
            </a:xfrm>
            <a:prstGeom prst="line">
              <a:avLst/>
            </a:prstGeom>
            <a:ln w="57150">
              <a:solidFill>
                <a:srgbClr val="82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>
              <a:off x="3792100" y="3026311"/>
              <a:ext cx="7734300" cy="0"/>
            </a:xfrm>
            <a:prstGeom prst="straightConnector1">
              <a:avLst/>
            </a:prstGeom>
            <a:ln w="57150">
              <a:solidFill>
                <a:srgbClr val="82000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491700" y="2509748"/>
              <a:ext cx="2335100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L </a:t>
              </a:r>
              <a:r>
                <a:rPr lang="en-US" sz="3200" dirty="0" smtClean="0">
                  <a:solidFill>
                    <a:srgbClr val="0070C0"/>
                  </a:solidFill>
                </a:rPr>
                <a:t>≥ 0,5</a:t>
              </a:r>
              <a:r>
                <a:rPr lang="en-US" sz="3200" dirty="0" smtClean="0">
                  <a:solidFill>
                    <a:srgbClr val="EB0505"/>
                  </a:solidFill>
                </a:rPr>
                <a:t>D</a:t>
              </a:r>
              <a:endParaRPr kumimoji="0" lang="ru-RU" sz="3000" b="1" i="0" u="none" strike="noStrike" cap="none" spc="0" normalizeH="0" baseline="0" dirty="0">
                <a:ln>
                  <a:noFill/>
                </a:ln>
                <a:solidFill>
                  <a:srgbClr val="EB0505"/>
                </a:solidFill>
                <a:effectLst/>
                <a:uFillTx/>
                <a:sym typeface="Helvetica Neue"/>
              </a:endParaRPr>
            </a:p>
          </p:txBody>
        </p:sp>
      </p:grpSp>
      <p:sp>
        <p:nvSpPr>
          <p:cNvPr id="39" name="Скругленный прямоугольник 38"/>
          <p:cNvSpPr/>
          <p:nvPr/>
        </p:nvSpPr>
        <p:spPr>
          <a:xfrm>
            <a:off x="1889997" y="9871902"/>
            <a:ext cx="8850903" cy="2916000"/>
          </a:xfrm>
          <a:prstGeom prst="roundRect">
            <a:avLst>
              <a:gd name="adj" fmla="val 11194"/>
            </a:avLst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3200" b="0" dirty="0" smtClean="0">
                <a:solidFill>
                  <a:srgbClr val="820000"/>
                </a:solidFill>
              </a:rPr>
              <a:t>Рассредоточенность выходов: </a:t>
            </a:r>
          </a:p>
          <a:p>
            <a:pPr algn="just"/>
            <a:r>
              <a:rPr lang="ru-RU" sz="3200" b="0" dirty="0" smtClean="0">
                <a:solidFill>
                  <a:schemeClr val="tx1"/>
                </a:solidFill>
              </a:rPr>
              <a:t>Минимальное расстояние между близкими </a:t>
            </a:r>
            <a:r>
              <a:rPr lang="ru-RU" sz="3200" b="0" dirty="0">
                <a:solidFill>
                  <a:schemeClr val="tx1"/>
                </a:solidFill>
              </a:rPr>
              <a:t>гранями наиболее удаленных </a:t>
            </a:r>
            <a:r>
              <a:rPr lang="ru-RU" sz="3200" b="0">
                <a:solidFill>
                  <a:schemeClr val="tx1"/>
                </a:solidFill>
              </a:rPr>
              <a:t>выходов – </a:t>
            </a:r>
            <a:r>
              <a:rPr lang="ru-RU" sz="3200" b="0" dirty="0" smtClean="0">
                <a:solidFill>
                  <a:srgbClr val="820000"/>
                </a:solidFill>
              </a:rPr>
              <a:t>не </a:t>
            </a:r>
            <a:r>
              <a:rPr lang="ru-RU" sz="3200" b="0" dirty="0">
                <a:solidFill>
                  <a:srgbClr val="820000"/>
                </a:solidFill>
              </a:rPr>
              <a:t>менее половины максимальной диагонали </a:t>
            </a:r>
            <a:r>
              <a:rPr lang="ru-RU" sz="3200" b="0" dirty="0" smtClean="0">
                <a:solidFill>
                  <a:srgbClr val="820000"/>
                </a:solidFill>
              </a:rPr>
              <a:t>помещения.</a:t>
            </a:r>
          </a:p>
          <a:p>
            <a:pPr algn="r"/>
            <a:r>
              <a:rPr lang="ru-RU" sz="2400" b="0" i="1" dirty="0" smtClean="0">
                <a:solidFill>
                  <a:srgbClr val="820000"/>
                </a:solidFill>
              </a:rPr>
              <a:t>(п.4.2.16 СП 1.13130.2020)</a:t>
            </a:r>
            <a:endParaRPr lang="ru-RU" sz="2400" b="0" i="1" dirty="0">
              <a:solidFill>
                <a:srgbClr val="820000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4233321" y="1933037"/>
            <a:ext cx="9731304" cy="3964067"/>
          </a:xfrm>
          <a:prstGeom prst="roundRect">
            <a:avLst>
              <a:gd name="adj" fmla="val 7193"/>
            </a:avLst>
          </a:prstGeom>
          <a:solidFill>
            <a:srgbClr val="779DB3">
              <a:alpha val="85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b="0" dirty="0" smtClean="0">
                <a:solidFill>
                  <a:srgbClr val="820000"/>
                </a:solidFill>
                <a:latin typeface="Montserrat Bold"/>
              </a:rPr>
              <a:t>Общая требуемая ширина </a:t>
            </a:r>
            <a:r>
              <a:rPr lang="ru-RU" sz="3200" b="0" dirty="0" smtClean="0">
                <a:solidFill>
                  <a:schemeClr val="tx1"/>
                </a:solidFill>
                <a:latin typeface="Montserrat Bold"/>
              </a:rPr>
              <a:t>эвакуационных выходов</a:t>
            </a:r>
            <a:r>
              <a:rPr lang="ru-RU" sz="3200" b="0" dirty="0" smtClean="0">
                <a:solidFill>
                  <a:schemeClr val="bg1"/>
                </a:solidFill>
                <a:latin typeface="Montserrat Bold"/>
              </a:rPr>
              <a:t> </a:t>
            </a:r>
            <a:r>
              <a:rPr lang="ru-RU" sz="3200" b="0" dirty="0">
                <a:solidFill>
                  <a:srgbClr val="820000"/>
                </a:solidFill>
                <a:latin typeface="Montserrat Bold"/>
              </a:rPr>
              <a:t>из </a:t>
            </a:r>
            <a:r>
              <a:rPr lang="ru-RU" sz="3200" b="0" dirty="0" smtClean="0">
                <a:solidFill>
                  <a:srgbClr val="820000"/>
                </a:solidFill>
                <a:latin typeface="Montserrat Bold"/>
              </a:rPr>
              <a:t>зала </a:t>
            </a:r>
            <a:r>
              <a:rPr lang="ru-RU" sz="3200" b="0" dirty="0">
                <a:solidFill>
                  <a:srgbClr val="820000"/>
                </a:solidFill>
                <a:latin typeface="Montserrat Bold"/>
              </a:rPr>
              <a:t>без мест для </a:t>
            </a:r>
            <a:r>
              <a:rPr lang="ru-RU" sz="3200" b="0">
                <a:solidFill>
                  <a:srgbClr val="820000"/>
                </a:solidFill>
                <a:latin typeface="Montserrat Bold"/>
              </a:rPr>
              <a:t>зрителей </a:t>
            </a:r>
            <a:r>
              <a:rPr lang="ru-RU" sz="3200" b="0">
                <a:solidFill>
                  <a:schemeClr val="tx1"/>
                </a:solidFill>
                <a:latin typeface="Montserrat Bold"/>
              </a:rPr>
              <a:t>– </a:t>
            </a:r>
            <a:r>
              <a:rPr lang="ru-RU" sz="3200" b="0" dirty="0" smtClean="0">
                <a:solidFill>
                  <a:schemeClr val="tx1"/>
                </a:solidFill>
                <a:latin typeface="Montserrat Bold"/>
              </a:rPr>
              <a:t>по </a:t>
            </a:r>
            <a:r>
              <a:rPr lang="ru-RU" sz="3200" b="0" dirty="0">
                <a:solidFill>
                  <a:schemeClr val="tx1"/>
                </a:solidFill>
                <a:latin typeface="Montserrat Bold"/>
              </a:rPr>
              <a:t>числу эвакуирующихся </a:t>
            </a:r>
            <a:r>
              <a:rPr lang="ru-RU" sz="3200" b="0" dirty="0" smtClean="0">
                <a:solidFill>
                  <a:schemeClr val="tx1"/>
                </a:solidFill>
                <a:latin typeface="Montserrat Bold"/>
              </a:rPr>
              <a:t>по </a:t>
            </a:r>
            <a:r>
              <a:rPr lang="ru-RU" sz="3200" b="0" dirty="0" smtClean="0">
                <a:solidFill>
                  <a:srgbClr val="820000"/>
                </a:solidFill>
                <a:latin typeface="Montserrat Bold"/>
              </a:rPr>
              <a:t>таблице 7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b="0" dirty="0" smtClean="0">
                <a:solidFill>
                  <a:schemeClr val="tx1"/>
                </a:solidFill>
                <a:latin typeface="Montserrat Bold"/>
              </a:rPr>
              <a:t>не </a:t>
            </a:r>
            <a:r>
              <a:rPr lang="ru-RU" sz="3200" b="0" dirty="0">
                <a:solidFill>
                  <a:schemeClr val="tx1"/>
                </a:solidFill>
                <a:latin typeface="Montserrat Bold"/>
              </a:rPr>
              <a:t>менее </a:t>
            </a:r>
            <a:r>
              <a:rPr lang="ru-RU" sz="3200" b="0" dirty="0">
                <a:solidFill>
                  <a:srgbClr val="820000"/>
                </a:solidFill>
                <a:latin typeface="Montserrat Bold"/>
              </a:rPr>
              <a:t>1,2 м</a:t>
            </a:r>
            <a:r>
              <a:rPr lang="ru-RU" sz="3200" b="0" dirty="0">
                <a:solidFill>
                  <a:schemeClr val="bg1"/>
                </a:solidFill>
                <a:latin typeface="Montserrat Bold"/>
              </a:rPr>
              <a:t> </a:t>
            </a:r>
            <a:r>
              <a:rPr lang="ru-RU" sz="3200" b="0" dirty="0" smtClean="0">
                <a:solidFill>
                  <a:schemeClr val="tx1"/>
                </a:solidFill>
                <a:latin typeface="Montserrat Bold"/>
              </a:rPr>
              <a:t>при вместимости </a:t>
            </a:r>
            <a:r>
              <a:rPr lang="en-US" sz="3200" b="0" dirty="0" smtClean="0">
                <a:solidFill>
                  <a:srgbClr val="820000"/>
                </a:solidFill>
                <a:latin typeface="Montserrat Bold"/>
              </a:rPr>
              <a:t>≥ </a:t>
            </a:r>
            <a:r>
              <a:rPr lang="ru-RU" sz="3200" b="0" dirty="0" smtClean="0">
                <a:solidFill>
                  <a:srgbClr val="820000"/>
                </a:solidFill>
                <a:latin typeface="Montserrat Bold"/>
              </a:rPr>
              <a:t>50</a:t>
            </a:r>
            <a:r>
              <a:rPr lang="en-US" sz="3200" b="0" dirty="0" smtClean="0">
                <a:solidFill>
                  <a:srgbClr val="820000"/>
                </a:solidFill>
                <a:latin typeface="Montserrat Bold"/>
              </a:rPr>
              <a:t> </a:t>
            </a:r>
            <a:r>
              <a:rPr lang="ru-RU" sz="3200" b="0" dirty="0" smtClean="0">
                <a:solidFill>
                  <a:srgbClr val="820000"/>
                </a:solidFill>
                <a:latin typeface="Montserrat Bold"/>
              </a:rPr>
              <a:t>чел.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b="0" dirty="0" smtClean="0">
                <a:solidFill>
                  <a:schemeClr val="tx1"/>
                </a:solidFill>
                <a:latin typeface="Montserrat Bold"/>
              </a:rPr>
              <a:t>суммарная </a:t>
            </a:r>
            <a:r>
              <a:rPr lang="ru-RU" sz="3200" b="0" dirty="0">
                <a:solidFill>
                  <a:schemeClr val="tx1"/>
                </a:solidFill>
                <a:latin typeface="Montserrat Bold"/>
              </a:rPr>
              <a:t>требуемая ширина </a:t>
            </a:r>
            <a:r>
              <a:rPr lang="ru-RU" sz="3200" b="0" dirty="0">
                <a:solidFill>
                  <a:srgbClr val="820000"/>
                </a:solidFill>
                <a:latin typeface="Montserrat Bold"/>
              </a:rPr>
              <a:t>всех выходов </a:t>
            </a:r>
            <a:r>
              <a:rPr lang="ru-RU" sz="3200" b="0" dirty="0">
                <a:solidFill>
                  <a:schemeClr val="tx1"/>
                </a:solidFill>
                <a:latin typeface="Montserrat Bold"/>
              </a:rPr>
              <a:t>должна обеспечиваться </a:t>
            </a:r>
            <a:r>
              <a:rPr lang="ru-RU" sz="3200" b="0" dirty="0">
                <a:solidFill>
                  <a:srgbClr val="820000"/>
                </a:solidFill>
                <a:latin typeface="Montserrat Bold"/>
              </a:rPr>
              <a:t>без учета любого одного из </a:t>
            </a:r>
            <a:r>
              <a:rPr lang="ru-RU" sz="3200" b="0" dirty="0" smtClean="0">
                <a:solidFill>
                  <a:srgbClr val="820000"/>
                </a:solidFill>
                <a:latin typeface="Montserrat Bold"/>
              </a:rPr>
              <a:t>них </a:t>
            </a:r>
            <a:r>
              <a:rPr lang="ru-RU" sz="3200" b="0" dirty="0" smtClean="0">
                <a:solidFill>
                  <a:schemeClr val="tx1"/>
                </a:solidFill>
                <a:latin typeface="Montserrat Bold"/>
              </a:rPr>
              <a:t>(исключив наиболее широкий).</a:t>
            </a:r>
            <a:endParaRPr lang="ru-RU" sz="3200" b="0" dirty="0">
              <a:solidFill>
                <a:schemeClr val="tx1"/>
              </a:solidFill>
              <a:latin typeface="Montserrat Bold"/>
            </a:endParaRPr>
          </a:p>
          <a:p>
            <a:pPr algn="r"/>
            <a:r>
              <a:rPr lang="ru-RU" sz="2400" b="0" i="1" dirty="0" smtClean="0">
                <a:solidFill>
                  <a:srgbClr val="820000"/>
                </a:solidFill>
                <a:latin typeface="Montserrat Bold"/>
              </a:rPr>
              <a:t>(п.п.7.1.6, 4.2.17 </a:t>
            </a:r>
            <a:r>
              <a:rPr lang="ru-RU" sz="2400" b="0" i="1" dirty="0">
                <a:solidFill>
                  <a:srgbClr val="820000"/>
                </a:solidFill>
                <a:latin typeface="Montserrat Bold"/>
              </a:rPr>
              <a:t>СП 1.13130.2020)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2019318" y="10248323"/>
            <a:ext cx="11945307" cy="2043113"/>
          </a:xfrm>
          <a:prstGeom prst="roundRect">
            <a:avLst/>
          </a:prstGeom>
          <a:solidFill>
            <a:srgbClr val="D98C7D">
              <a:alpha val="75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 b="0" dirty="0">
                <a:solidFill>
                  <a:srgbClr val="820000"/>
                </a:solidFill>
                <a:latin typeface="Montserrat Bold"/>
              </a:rPr>
              <a:t> </a:t>
            </a:r>
            <a:r>
              <a:rPr lang="ru-RU" sz="3200" b="0" dirty="0" smtClean="0">
                <a:solidFill>
                  <a:srgbClr val="820000"/>
                </a:solidFill>
                <a:latin typeface="Montserrat Bold"/>
                <a:ea typeface="+mn-ea"/>
                <a:cs typeface="+mn-cs"/>
              </a:rPr>
              <a:t>Залы с местами для зрителей:</a:t>
            </a:r>
            <a:endParaRPr lang="ru-RU" sz="3200" b="0" dirty="0">
              <a:solidFill>
                <a:srgbClr val="820000"/>
              </a:solidFill>
              <a:latin typeface="Montserrat Bold"/>
              <a:ea typeface="+mn-ea"/>
              <a:cs typeface="+mn-cs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b="0" dirty="0" smtClean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Расчет времени </a:t>
            </a:r>
            <a:r>
              <a:rPr lang="ru-RU" sz="3200" b="0" dirty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эвакуации из зала, со сцены и из </a:t>
            </a:r>
            <a:r>
              <a:rPr lang="ru-RU" sz="3200" b="0" dirty="0" smtClean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здания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b="0" dirty="0" smtClean="0">
                <a:solidFill>
                  <a:schemeClr val="tx1"/>
                </a:solidFill>
                <a:latin typeface="Montserrat Bold"/>
                <a:ea typeface="+mn-ea"/>
                <a:cs typeface="+mn-cs"/>
              </a:rPr>
              <a:t>Выходы через различные участки ПЭВ (не менее 2-х)</a:t>
            </a:r>
          </a:p>
          <a:p>
            <a:pPr algn="r"/>
            <a:r>
              <a:rPr lang="ru-RU" sz="2400" b="0" dirty="0">
                <a:solidFill>
                  <a:srgbClr val="820000"/>
                </a:solidFill>
                <a:latin typeface="Montserrat Bold"/>
              </a:rPr>
              <a:t>(</a:t>
            </a:r>
            <a:r>
              <a:rPr lang="ru-RU" sz="2400" b="0" dirty="0" smtClean="0">
                <a:solidFill>
                  <a:srgbClr val="820000"/>
                </a:solidFill>
                <a:latin typeface="Montserrat Bold"/>
              </a:rPr>
              <a:t>п.п.7.3.4, 7.3.5 СП </a:t>
            </a:r>
            <a:r>
              <a:rPr lang="ru-RU" sz="2400" b="0" dirty="0">
                <a:solidFill>
                  <a:srgbClr val="820000"/>
                </a:solidFill>
                <a:latin typeface="Montserrat Bold"/>
              </a:rPr>
              <a:t>1.13130.2020</a:t>
            </a:r>
            <a:r>
              <a:rPr lang="ru-RU" sz="2400" b="0" dirty="0" smtClean="0">
                <a:solidFill>
                  <a:srgbClr val="820000"/>
                </a:solidFill>
                <a:latin typeface="Montserrat Bold"/>
              </a:rPr>
              <a:t>)</a:t>
            </a:r>
            <a:endParaRPr lang="ru-RU" sz="2400" b="0" dirty="0">
              <a:solidFill>
                <a:srgbClr val="820000"/>
              </a:solidFill>
              <a:latin typeface="Montserrat Bold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4233321" y="6439491"/>
            <a:ext cx="9731304" cy="2587943"/>
          </a:xfrm>
          <a:prstGeom prst="roundRect">
            <a:avLst>
              <a:gd name="adj" fmla="val 11514"/>
            </a:avLst>
          </a:prstGeom>
          <a:solidFill>
            <a:srgbClr val="C9ECD4">
              <a:alpha val="85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b="0" dirty="0" smtClean="0">
                <a:solidFill>
                  <a:srgbClr val="820000"/>
                </a:solidFill>
                <a:latin typeface="Montserrat Bold"/>
              </a:rPr>
              <a:t>Наибольшее расстояние </a:t>
            </a:r>
            <a:r>
              <a:rPr lang="ru-RU" sz="3200" b="0" dirty="0">
                <a:solidFill>
                  <a:srgbClr val="820000"/>
                </a:solidFill>
                <a:latin typeface="Montserrat Bold"/>
              </a:rPr>
              <a:t>от любой точки </a:t>
            </a:r>
            <a:r>
              <a:rPr lang="ru-RU" sz="3200" b="0" dirty="0" smtClean="0">
                <a:solidFill>
                  <a:srgbClr val="820000"/>
                </a:solidFill>
                <a:latin typeface="Montserrat Bold"/>
              </a:rPr>
              <a:t>зала </a:t>
            </a:r>
            <a:r>
              <a:rPr lang="ru-RU" sz="3200" b="0" dirty="0">
                <a:solidFill>
                  <a:schemeClr val="tx1"/>
                </a:solidFill>
                <a:latin typeface="Montserrat Bold"/>
              </a:rPr>
              <a:t>без мест для зрителей до ближайшего эвакуационного </a:t>
            </a:r>
            <a:r>
              <a:rPr lang="ru-RU" sz="3200" b="0" smtClean="0">
                <a:solidFill>
                  <a:schemeClr val="tx1"/>
                </a:solidFill>
                <a:latin typeface="Montserrat Bold"/>
              </a:rPr>
              <a:t>выхода </a:t>
            </a:r>
            <a:r>
              <a:rPr lang="ru-RU" sz="3200" b="0">
                <a:solidFill>
                  <a:schemeClr val="tx1"/>
                </a:solidFill>
                <a:latin typeface="Montserrat Bold"/>
              </a:rPr>
              <a:t>– </a:t>
            </a:r>
            <a:r>
              <a:rPr lang="ru-RU" sz="3200" b="0" dirty="0" smtClean="0">
                <a:solidFill>
                  <a:schemeClr val="tx1"/>
                </a:solidFill>
                <a:latin typeface="Montserrat Bold"/>
              </a:rPr>
              <a:t>не более чем в </a:t>
            </a:r>
            <a:r>
              <a:rPr lang="ru-RU" sz="3200" b="0" dirty="0" smtClean="0">
                <a:solidFill>
                  <a:srgbClr val="820000"/>
                </a:solidFill>
                <a:latin typeface="Montserrat Bold"/>
              </a:rPr>
              <a:t>таблице 5.</a:t>
            </a:r>
          </a:p>
          <a:p>
            <a:pPr algn="r"/>
            <a:r>
              <a:rPr lang="ru-RU" sz="2400" b="0" i="1" dirty="0">
                <a:solidFill>
                  <a:srgbClr val="820000"/>
                </a:solidFill>
                <a:latin typeface="Montserrat Bold"/>
              </a:rPr>
              <a:t>(п.7.1.4 СП 1.13130.2020)</a:t>
            </a:r>
          </a:p>
        </p:txBody>
      </p:sp>
    </p:spTree>
    <p:extLst>
      <p:ext uri="{BB962C8B-B14F-4D97-AF65-F5344CB8AC3E}">
        <p14:creationId xmlns:p14="http://schemas.microsoft.com/office/powerpoint/2010/main" val="384733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15497" y="-25887"/>
            <a:ext cx="24411787" cy="13741887"/>
            <a:chOff x="-15497" y="-25887"/>
            <a:chExt cx="24411787" cy="13741887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42"/>
            <a:stretch/>
          </p:blipFill>
          <p:spPr>
            <a:xfrm>
              <a:off x="-15497" y="0"/>
              <a:ext cx="1387097" cy="13716000"/>
            </a:xfrm>
            <a:prstGeom prst="roundRect">
              <a:avLst>
                <a:gd name="adj" fmla="val 2250"/>
              </a:avLst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497" y="-25887"/>
              <a:ext cx="24411787" cy="1416537"/>
            </a:xfrm>
            <a:prstGeom prst="rect">
              <a:avLst/>
            </a:prstGeom>
          </p:spPr>
        </p:pic>
      </p:grpSp>
      <p:sp>
        <p:nvSpPr>
          <p:cNvPr id="54" name="Trend 2021."/>
          <p:cNvSpPr txBox="1"/>
          <p:nvPr/>
        </p:nvSpPr>
        <p:spPr>
          <a:xfrm>
            <a:off x="1053268" y="101121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5" name="Trend 2021."/>
          <p:cNvSpPr txBox="1"/>
          <p:nvPr/>
        </p:nvSpPr>
        <p:spPr>
          <a:xfrm>
            <a:off x="1522396" y="238670"/>
            <a:ext cx="21335999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БЕЗОПАСНОСТЬ МГН ПРИ ПОЖАРЕ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7063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  <a:latin typeface="Montserrat Bold"/>
              </a:rPr>
              <a:t>14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6329545" y="1935731"/>
            <a:ext cx="7677150" cy="11209995"/>
            <a:chOff x="1915258" y="1991303"/>
            <a:chExt cx="7677150" cy="10616059"/>
          </a:xfrm>
          <a:effectLst/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>
              <a:lum contrast="5000"/>
            </a:blip>
            <a:stretch>
              <a:fillRect/>
            </a:stretch>
          </p:blipFill>
          <p:spPr>
            <a:xfrm>
              <a:off x="1915258" y="1991303"/>
              <a:ext cx="7677150" cy="10616059"/>
            </a:xfrm>
            <a:prstGeom prst="roundRect">
              <a:avLst>
                <a:gd name="adj" fmla="val 2853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  <a:softEdge rad="0"/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663" y="3719513"/>
              <a:ext cx="1157288" cy="1157288"/>
            </a:xfrm>
            <a:prstGeom prst="rect">
              <a:avLst/>
            </a:prstGeom>
            <a:effectLst/>
          </p:spPr>
        </p:pic>
      </p:grpSp>
      <p:sp>
        <p:nvSpPr>
          <p:cNvPr id="8" name="TextBox 7"/>
          <p:cNvSpPr txBox="1"/>
          <p:nvPr/>
        </p:nvSpPr>
        <p:spPr>
          <a:xfrm>
            <a:off x="20364637" y="2844102"/>
            <a:ext cx="81813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Н2</a:t>
            </a: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Выгнутая вправо стрелка 20"/>
          <p:cNvSpPr/>
          <p:nvPr/>
        </p:nvSpPr>
        <p:spPr>
          <a:xfrm flipH="1">
            <a:off x="1659607" y="1707497"/>
            <a:ext cx="5118272" cy="11790077"/>
          </a:xfrm>
          <a:prstGeom prst="curvedLeftArrow">
            <a:avLst/>
          </a:prstGeom>
          <a:gradFill>
            <a:gsLst>
              <a:gs pos="16000">
                <a:srgbClr val="60BADE"/>
              </a:gs>
              <a:gs pos="100000">
                <a:srgbClr val="7AB9D4">
                  <a:alpha val="32000"/>
                  <a:lumMod val="0"/>
                  <a:lumOff val="100000"/>
                </a:srgbClr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>
            <a:off x="10672899" y="1707497"/>
            <a:ext cx="5118272" cy="11790077"/>
          </a:xfrm>
          <a:prstGeom prst="curvedLeftArrow">
            <a:avLst/>
          </a:prstGeom>
          <a:gradFill>
            <a:gsLst>
              <a:gs pos="16000">
                <a:srgbClr val="60BADE"/>
              </a:gs>
              <a:gs pos="100000">
                <a:srgbClr val="7AB9D4">
                  <a:alpha val="32000"/>
                  <a:lumMod val="0"/>
                  <a:lumOff val="100000"/>
                </a:srgbClr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62099" y="3395658"/>
            <a:ext cx="14344650" cy="1670059"/>
          </a:xfrm>
          <a:prstGeom prst="roundRect">
            <a:avLst/>
          </a:prstGeom>
          <a:solidFill>
            <a:srgbClr val="9DD3AF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srgbClr val="820000"/>
                </a:solidFill>
                <a:latin typeface="Montserrat Bold"/>
              </a:rPr>
              <a:t>Количество МГН </a:t>
            </a:r>
            <a:r>
              <a:rPr lang="ru-RU" sz="4000" dirty="0" smtClean="0">
                <a:solidFill>
                  <a:schemeClr val="tx1"/>
                </a:solidFill>
                <a:latin typeface="Montserrat Bold"/>
              </a:rPr>
              <a:t>на этаже </a:t>
            </a:r>
            <a:r>
              <a:rPr lang="ru-RU" sz="4000" dirty="0" smtClean="0">
                <a:solidFill>
                  <a:srgbClr val="820000"/>
                </a:solidFill>
                <a:latin typeface="Montserrat Bold"/>
              </a:rPr>
              <a:t>по группам</a:t>
            </a:r>
          </a:p>
          <a:p>
            <a:pPr algn="r"/>
            <a:r>
              <a:rPr lang="ru-RU" sz="2400" b="0" i="1" dirty="0" smtClean="0">
                <a:solidFill>
                  <a:srgbClr val="820000"/>
                </a:solidFill>
                <a:latin typeface="Montserrat Bold"/>
              </a:rPr>
              <a:t>(раздел 9 СП 1.13130.2020, СП 59.13330.2020, задание на проектирование)</a:t>
            </a:r>
            <a:endParaRPr lang="ru-RU" sz="3200" b="0" i="1" dirty="0">
              <a:solidFill>
                <a:srgbClr val="820000"/>
              </a:solidFill>
              <a:latin typeface="Montserrat Bold"/>
              <a:sym typeface="Helvetica Neue Medium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562100" y="5349544"/>
            <a:ext cx="14344650" cy="1670059"/>
          </a:xfrm>
          <a:prstGeom prst="roundRect">
            <a:avLst/>
          </a:prstGeom>
          <a:solidFill>
            <a:srgbClr val="9DD3AF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srgbClr val="820000"/>
                </a:solidFill>
                <a:latin typeface="Montserrat Bold"/>
              </a:rPr>
              <a:t>Количество ПБЗ </a:t>
            </a:r>
            <a:r>
              <a:rPr lang="ru-RU" sz="4000" dirty="0" smtClean="0">
                <a:solidFill>
                  <a:schemeClr val="tx1"/>
                </a:solidFill>
                <a:latin typeface="Montserrat Bold"/>
              </a:rPr>
              <a:t>на этаже, расчетная </a:t>
            </a:r>
            <a:r>
              <a:rPr lang="ru-RU" sz="4000" dirty="0" smtClean="0">
                <a:solidFill>
                  <a:srgbClr val="820000"/>
                </a:solidFill>
                <a:latin typeface="Montserrat Bold"/>
              </a:rPr>
              <a:t>площадь ПБЗ</a:t>
            </a:r>
          </a:p>
          <a:p>
            <a:pPr algn="r"/>
            <a:r>
              <a:rPr lang="ru-RU" sz="2400" b="0" i="1" dirty="0">
                <a:solidFill>
                  <a:srgbClr val="820000"/>
                </a:solidFill>
                <a:latin typeface="Montserrat Bold"/>
              </a:rPr>
              <a:t>(раздел 9 СП 1.13130.2020, СП 59.13330.2020, иной НД)</a:t>
            </a:r>
            <a:endParaRPr lang="ru-RU" sz="2400" b="0" i="1" dirty="0">
              <a:solidFill>
                <a:srgbClr val="820000"/>
              </a:solidFill>
              <a:latin typeface="Montserrat Bold"/>
              <a:sym typeface="Helvetica Neue Medium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48956" y="7297820"/>
            <a:ext cx="14344650" cy="1670059"/>
          </a:xfrm>
          <a:prstGeom prst="roundRect">
            <a:avLst/>
          </a:prstGeom>
          <a:solidFill>
            <a:srgbClr val="9DD3AF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srgbClr val="820000"/>
                </a:solidFill>
                <a:latin typeface="Montserrat Bold"/>
              </a:rPr>
              <a:t>Тип ПБЗ (1-4), выделение</a:t>
            </a:r>
            <a:r>
              <a:rPr lang="ru-RU" sz="4000" dirty="0" smtClean="0">
                <a:solidFill>
                  <a:schemeClr val="tx1"/>
                </a:solidFill>
                <a:latin typeface="Montserrat Bold"/>
              </a:rPr>
              <a:t>, противодымная </a:t>
            </a:r>
            <a:r>
              <a:rPr lang="ru-RU" sz="4000" dirty="0" smtClean="0">
                <a:solidFill>
                  <a:srgbClr val="820000"/>
                </a:solidFill>
                <a:latin typeface="Montserrat Bold"/>
              </a:rPr>
              <a:t>защита</a:t>
            </a:r>
            <a:r>
              <a:rPr lang="ru-RU" sz="4000" dirty="0" smtClean="0">
                <a:solidFill>
                  <a:schemeClr val="bg1"/>
                </a:solidFill>
                <a:latin typeface="Montserrat Bold"/>
              </a:rPr>
              <a:t>, </a:t>
            </a:r>
            <a:r>
              <a:rPr lang="ru-RU" sz="4000" dirty="0" smtClean="0">
                <a:solidFill>
                  <a:schemeClr val="tx1"/>
                </a:solidFill>
                <a:latin typeface="Montserrat Bold"/>
              </a:rPr>
              <a:t>обратная </a:t>
            </a:r>
            <a:r>
              <a:rPr lang="ru-RU" sz="4000" dirty="0" smtClean="0">
                <a:solidFill>
                  <a:srgbClr val="820000"/>
                </a:solidFill>
                <a:latin typeface="Montserrat Bold"/>
              </a:rPr>
              <a:t>связь </a:t>
            </a:r>
          </a:p>
          <a:p>
            <a:pPr algn="r"/>
            <a:r>
              <a:rPr lang="ru-RU" sz="2400" b="0" i="1" dirty="0">
                <a:solidFill>
                  <a:srgbClr val="820000"/>
                </a:solidFill>
                <a:latin typeface="Montserrat Bold"/>
              </a:rPr>
              <a:t>(раздел 9 СП 1.13130.2020, иной НД)</a:t>
            </a:r>
            <a:endParaRPr lang="ru-RU" sz="2400" b="0" i="1" dirty="0">
              <a:solidFill>
                <a:srgbClr val="820000"/>
              </a:solidFill>
              <a:latin typeface="Montserrat Bold"/>
              <a:sym typeface="Helvetica Neue Medium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48956" y="9246096"/>
            <a:ext cx="14344650" cy="1670059"/>
          </a:xfrm>
          <a:prstGeom prst="roundRect">
            <a:avLst/>
          </a:prstGeom>
          <a:solidFill>
            <a:srgbClr val="9DD3AF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srgbClr val="820000"/>
                </a:solidFill>
                <a:latin typeface="Montserrat Bold"/>
              </a:rPr>
              <a:t>Подтверждение обеспечения эвакуации МГН </a:t>
            </a:r>
            <a:r>
              <a:rPr lang="ru-RU" sz="4000" dirty="0" smtClean="0">
                <a:solidFill>
                  <a:schemeClr val="tx1"/>
                </a:solidFill>
                <a:latin typeface="Montserrat Bold"/>
              </a:rPr>
              <a:t>с этажа расчетом эвакуации или расчетом риска </a:t>
            </a:r>
          </a:p>
          <a:p>
            <a:pPr algn="r"/>
            <a:r>
              <a:rPr lang="ru-RU" sz="2400" b="0" i="1" dirty="0">
                <a:solidFill>
                  <a:srgbClr val="820000"/>
                </a:solidFill>
                <a:latin typeface="Montserrat Bold"/>
              </a:rPr>
              <a:t>(п.6.2.25 СП </a:t>
            </a:r>
            <a:r>
              <a:rPr lang="ru-RU" sz="2400" b="0" i="1" dirty="0" smtClean="0">
                <a:solidFill>
                  <a:srgbClr val="820000"/>
                </a:solidFill>
                <a:latin typeface="Montserrat Bold"/>
              </a:rPr>
              <a:t>59.13330.2020, ст.53 ФЗ №123)</a:t>
            </a:r>
            <a:endParaRPr lang="ru-RU" sz="2400" b="0" i="1" dirty="0">
              <a:solidFill>
                <a:srgbClr val="820000"/>
              </a:solidFill>
              <a:latin typeface="Montserrat Bold"/>
              <a:sym typeface="Helvetica Neue Medium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562100" y="11194372"/>
            <a:ext cx="14344650" cy="1670058"/>
          </a:xfrm>
          <a:prstGeom prst="roundRect">
            <a:avLst/>
          </a:prstGeom>
          <a:solidFill>
            <a:srgbClr val="9DD3AF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srgbClr val="820000"/>
                </a:solidFill>
                <a:latin typeface="Montserrat Bold"/>
              </a:rPr>
              <a:t>Противодымная защита </a:t>
            </a:r>
            <a:r>
              <a:rPr lang="ru-RU" sz="4000" dirty="0" smtClean="0">
                <a:solidFill>
                  <a:schemeClr val="tx1"/>
                </a:solidFill>
                <a:latin typeface="Montserrat Bold"/>
              </a:rPr>
              <a:t>примыкающих коридоров</a:t>
            </a:r>
          </a:p>
          <a:p>
            <a:pPr algn="r"/>
            <a:r>
              <a:rPr lang="ru-RU" sz="2400" b="0" i="1" dirty="0">
                <a:solidFill>
                  <a:srgbClr val="820000"/>
                </a:solidFill>
                <a:latin typeface="Montserrat Bold"/>
              </a:rPr>
              <a:t>(ст.85 ФЗ №123, п.7.1 СП 7.13130.2013*)</a:t>
            </a:r>
            <a:endParaRPr lang="ru-RU" sz="2400" b="0" i="1" dirty="0">
              <a:solidFill>
                <a:srgbClr val="820000"/>
              </a:solidFill>
              <a:latin typeface="Montserrat Bold"/>
              <a:sym typeface="Helvetica Neue Medium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9" r="1067" b="25111"/>
          <a:stretch/>
        </p:blipFill>
        <p:spPr bwMode="auto">
          <a:xfrm>
            <a:off x="7086980" y="1561883"/>
            <a:ext cx="3294889" cy="1662542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203200" h="18415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9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411787" cy="1416537"/>
          </a:xfrm>
          <a:prstGeom prst="rect">
            <a:avLst/>
          </a:prstGeom>
        </p:spPr>
      </p:pic>
      <p:sp>
        <p:nvSpPr>
          <p:cNvPr id="54" name="Trend 2021."/>
          <p:cNvSpPr txBox="1"/>
          <p:nvPr/>
        </p:nvSpPr>
        <p:spPr>
          <a:xfrm>
            <a:off x="1053268" y="101121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5" name="Trend 2021."/>
          <p:cNvSpPr txBox="1"/>
          <p:nvPr/>
        </p:nvSpPr>
        <p:spPr>
          <a:xfrm>
            <a:off x="1789468" y="-168418"/>
            <a:ext cx="21335999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ОБЕСПЕЧЕНИЕ ДЕЯТЕЛЬНОСТИ ПОЖАРНЫХ ПОДРАЗДЕЛЕНИЙ, </a:t>
            </a:r>
          </a:p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КАТЕГОРИИ ПОМЕЩЕНИЙ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7063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  <a:latin typeface="Montserrat Bold"/>
              </a:rPr>
              <a:t>15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24" name="Выгнутая вправо стрелка 23"/>
          <p:cNvSpPr/>
          <p:nvPr/>
        </p:nvSpPr>
        <p:spPr>
          <a:xfrm flipH="1">
            <a:off x="2845668" y="6408823"/>
            <a:ext cx="4649110" cy="7307177"/>
          </a:xfrm>
          <a:prstGeom prst="curvedLeftArrow">
            <a:avLst/>
          </a:prstGeom>
          <a:gradFill>
            <a:gsLst>
              <a:gs pos="16000">
                <a:srgbClr val="60BADE"/>
              </a:gs>
              <a:gs pos="100000">
                <a:srgbClr val="7AB9D4">
                  <a:alpha val="32000"/>
                  <a:lumMod val="0"/>
                  <a:lumOff val="100000"/>
                </a:srgbClr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7002" y="7837493"/>
            <a:ext cx="11049000" cy="741558"/>
          </a:xfrm>
          <a:prstGeom prst="roundRect">
            <a:avLst/>
          </a:prstGeom>
          <a:solidFill>
            <a:srgbClr val="1C86BA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srgbClr val="820000"/>
                </a:solidFill>
                <a:latin typeface="Montserrat Bold"/>
              </a:rPr>
              <a:t>Количество выходов </a:t>
            </a:r>
            <a:r>
              <a:rPr lang="ru-RU" sz="4000" dirty="0" smtClean="0">
                <a:solidFill>
                  <a:schemeClr val="tx1"/>
                </a:solidFill>
                <a:latin typeface="Montserrat Bold"/>
              </a:rPr>
              <a:t>на кровлю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4528" y="8855663"/>
            <a:ext cx="11049000" cy="678767"/>
          </a:xfrm>
          <a:prstGeom prst="roundRect">
            <a:avLst/>
          </a:prstGeom>
          <a:solidFill>
            <a:srgbClr val="1C86BA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srgbClr val="820000"/>
                </a:solidFill>
                <a:latin typeface="Montserrat Bold"/>
              </a:rPr>
              <a:t>Исполнение выходов </a:t>
            </a:r>
            <a:r>
              <a:rPr lang="ru-RU" sz="4000" dirty="0" smtClean="0">
                <a:solidFill>
                  <a:schemeClr val="tx1"/>
                </a:solidFill>
                <a:latin typeface="Montserrat Bold"/>
              </a:rPr>
              <a:t>на кровлю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7002" y="10761473"/>
            <a:ext cx="11049000" cy="667475"/>
          </a:xfrm>
          <a:prstGeom prst="roundRect">
            <a:avLst/>
          </a:prstGeom>
          <a:solidFill>
            <a:srgbClr val="1C86BA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srgbClr val="820000"/>
                </a:solidFill>
                <a:latin typeface="Montserrat Bold"/>
              </a:rPr>
              <a:t>Наличие ограждения </a:t>
            </a:r>
            <a:r>
              <a:rPr lang="ru-RU" sz="4000" dirty="0" smtClean="0">
                <a:solidFill>
                  <a:schemeClr val="tx1"/>
                </a:solidFill>
                <a:latin typeface="Montserrat Bold"/>
              </a:rPr>
              <a:t>кровли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7002" y="11705560"/>
            <a:ext cx="11049000" cy="675233"/>
          </a:xfrm>
          <a:prstGeom prst="roundRect">
            <a:avLst/>
          </a:prstGeom>
          <a:solidFill>
            <a:srgbClr val="1C86BA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srgbClr val="820000"/>
                </a:solidFill>
                <a:latin typeface="Montserrat Bold"/>
              </a:rPr>
              <a:t>Исполнение прохода </a:t>
            </a:r>
            <a:r>
              <a:rPr lang="ru-RU" sz="4000" dirty="0" smtClean="0">
                <a:solidFill>
                  <a:schemeClr val="tx1"/>
                </a:solidFill>
                <a:latin typeface="Montserrat Bold"/>
              </a:rPr>
              <a:t>в чердаке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17002" y="9806094"/>
            <a:ext cx="11049000" cy="678767"/>
          </a:xfrm>
          <a:prstGeom prst="roundRect">
            <a:avLst/>
          </a:prstGeom>
          <a:solidFill>
            <a:srgbClr val="1C86BA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srgbClr val="820000"/>
                </a:solidFill>
                <a:latin typeface="Montserrat Bold"/>
              </a:rPr>
              <a:t>Наличие лестниц </a:t>
            </a:r>
            <a:r>
              <a:rPr lang="ru-RU" sz="4000" dirty="0" smtClean="0">
                <a:solidFill>
                  <a:schemeClr val="tx1"/>
                </a:solidFill>
                <a:latin typeface="Montserrat Bold"/>
              </a:rPr>
              <a:t>на перепадах кровли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4528" y="12655461"/>
            <a:ext cx="11049000" cy="657628"/>
          </a:xfrm>
          <a:prstGeom prst="roundRect">
            <a:avLst/>
          </a:prstGeom>
          <a:solidFill>
            <a:srgbClr val="1C86BA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srgbClr val="820000"/>
                </a:solidFill>
                <a:latin typeface="Montserrat Bold"/>
              </a:rPr>
              <a:t>Исполнение лифтов </a:t>
            </a:r>
            <a:r>
              <a:rPr lang="ru-RU" sz="4000" dirty="0" smtClean="0">
                <a:solidFill>
                  <a:schemeClr val="tx1"/>
                </a:solidFill>
                <a:latin typeface="Montserrat Bold"/>
              </a:rPr>
              <a:t>для пожарных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268" y="1617021"/>
            <a:ext cx="9277350" cy="5967661"/>
          </a:xfrm>
          <a:prstGeom prst="roundRect">
            <a:avLst>
              <a:gd name="adj" fmla="val 230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Выгнутая вправо стрелка 24"/>
          <p:cNvSpPr/>
          <p:nvPr/>
        </p:nvSpPr>
        <p:spPr>
          <a:xfrm rot="10800000" flipH="1">
            <a:off x="19541160" y="2444402"/>
            <a:ext cx="4649110" cy="7307177"/>
          </a:xfrm>
          <a:prstGeom prst="curvedLeftArrow">
            <a:avLst/>
          </a:prstGeom>
          <a:gradFill>
            <a:gsLst>
              <a:gs pos="16000">
                <a:srgbClr val="00B050"/>
              </a:gs>
              <a:gs pos="100000">
                <a:srgbClr val="7AB9D4">
                  <a:alpha val="32000"/>
                  <a:lumMod val="0"/>
                  <a:lumOff val="100000"/>
                </a:srgbClr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026" name="Picture 2" descr="https://avatars.mds.yandex.net/i?id=9d2c28d0a1cf69578d0e86bdcaef367b_l-5241954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144" y="7122503"/>
            <a:ext cx="9756356" cy="5677577"/>
          </a:xfrm>
          <a:prstGeom prst="roundRect">
            <a:avLst>
              <a:gd name="adj" fmla="val 559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9866775" y="2236237"/>
            <a:ext cx="12583200" cy="699496"/>
          </a:xfrm>
          <a:prstGeom prst="roundRect">
            <a:avLst/>
          </a:prstGeom>
          <a:solidFill>
            <a:srgbClr val="00B050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srgbClr val="FFFF00"/>
                </a:solidFill>
                <a:latin typeface="Montserrat Bold"/>
              </a:rPr>
              <a:t>Расчет категорий </a:t>
            </a:r>
            <a:r>
              <a:rPr lang="ru-RU" sz="4000" dirty="0" smtClean="0">
                <a:solidFill>
                  <a:schemeClr val="bg1"/>
                </a:solidFill>
                <a:latin typeface="Montserrat Bold"/>
              </a:rPr>
              <a:t>по СП 12.13130.2009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866775" y="3262931"/>
            <a:ext cx="12583200" cy="697314"/>
          </a:xfrm>
          <a:prstGeom prst="roundRect">
            <a:avLst/>
          </a:prstGeom>
          <a:solidFill>
            <a:srgbClr val="00B050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srgbClr val="FFFF00"/>
                </a:solidFill>
                <a:latin typeface="Montserrat Bold"/>
              </a:rPr>
              <a:t>Отражение категорий </a:t>
            </a:r>
            <a:r>
              <a:rPr lang="ru-RU" sz="4000" dirty="0" smtClean="0">
                <a:solidFill>
                  <a:schemeClr val="bg1"/>
                </a:solidFill>
                <a:latin typeface="Montserrat Bold"/>
              </a:rPr>
              <a:t>помещений в ТЧ МПБ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866775" y="4261658"/>
            <a:ext cx="12583200" cy="703073"/>
          </a:xfrm>
          <a:prstGeom prst="roundRect">
            <a:avLst/>
          </a:prstGeom>
          <a:solidFill>
            <a:srgbClr val="00B050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srgbClr val="FFFF00"/>
                </a:solidFill>
                <a:latin typeface="Montserrat Bold"/>
              </a:rPr>
              <a:t>Согласование категорий </a:t>
            </a:r>
            <a:r>
              <a:rPr lang="ru-RU" sz="4000" dirty="0" smtClean="0">
                <a:solidFill>
                  <a:schemeClr val="bg1"/>
                </a:solidFill>
                <a:latin typeface="Montserrat Bold"/>
              </a:rPr>
              <a:t>на планах разделов</a:t>
            </a:r>
          </a:p>
        </p:txBody>
      </p:sp>
    </p:spTree>
    <p:extLst>
      <p:ext uri="{BB962C8B-B14F-4D97-AF65-F5344CB8AC3E}">
        <p14:creationId xmlns:p14="http://schemas.microsoft.com/office/powerpoint/2010/main" val="175677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Выгнутая вправо стрелка 39"/>
          <p:cNvSpPr/>
          <p:nvPr/>
        </p:nvSpPr>
        <p:spPr>
          <a:xfrm rot="16200000" flipH="1">
            <a:off x="10378396" y="3580841"/>
            <a:ext cx="5627000" cy="10149326"/>
          </a:xfrm>
          <a:prstGeom prst="curvedLeftArrow">
            <a:avLst/>
          </a:prstGeom>
          <a:gradFill>
            <a:gsLst>
              <a:gs pos="16000">
                <a:srgbClr val="60BADE"/>
              </a:gs>
              <a:gs pos="100000">
                <a:srgbClr val="7AB9D4">
                  <a:alpha val="32000"/>
                  <a:lumMod val="0"/>
                  <a:lumOff val="100000"/>
                </a:srgbClr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-15497" y="-25887"/>
            <a:ext cx="24411787" cy="13741887"/>
            <a:chOff x="-15497" y="-25887"/>
            <a:chExt cx="24411787" cy="13741887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42"/>
            <a:stretch/>
          </p:blipFill>
          <p:spPr>
            <a:xfrm>
              <a:off x="-15497" y="0"/>
              <a:ext cx="1387097" cy="13716000"/>
            </a:xfrm>
            <a:prstGeom prst="roundRect">
              <a:avLst>
                <a:gd name="adj" fmla="val 2250"/>
              </a:avLst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497" y="-25887"/>
              <a:ext cx="24411787" cy="1416537"/>
            </a:xfrm>
            <a:prstGeom prst="rect">
              <a:avLst/>
            </a:prstGeom>
          </p:spPr>
        </p:pic>
      </p:grpSp>
      <p:sp>
        <p:nvSpPr>
          <p:cNvPr id="5" name="Trend 2021."/>
          <p:cNvSpPr txBox="1"/>
          <p:nvPr/>
        </p:nvSpPr>
        <p:spPr>
          <a:xfrm>
            <a:off x="1522396" y="238670"/>
            <a:ext cx="21335999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СИСТЕМА ПОЖАРНОЙ СИГНАЛИЗАЦИИ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7063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  <a:latin typeface="Montserrat Bold"/>
              </a:rPr>
              <a:t>16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2050" name="Picture 2" descr="https://www.didactum-security.com/media/image/f6/c3/e5/Didactum-Sensor-Unit-Smoke-Temp-Humidity-1403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28" y="1145999"/>
            <a:ext cx="2568470" cy="216714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end196.ru/wp-content/uploads/2021/03/f10-scale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t="10259" r="10638" b="10628"/>
          <a:stretch/>
        </p:blipFill>
        <p:spPr bwMode="auto">
          <a:xfrm flipV="1">
            <a:off x="21460544" y="1174262"/>
            <a:ext cx="1986302" cy="1980246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  <a:extLst/>
        </p:spPr>
      </p:pic>
      <p:sp>
        <p:nvSpPr>
          <p:cNvPr id="22" name="Скругленный прямоугольник 21"/>
          <p:cNvSpPr/>
          <p:nvPr/>
        </p:nvSpPr>
        <p:spPr>
          <a:xfrm>
            <a:off x="13322709" y="3208350"/>
            <a:ext cx="10351440" cy="741558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Размещение извещателей, доступ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3322709" y="5256828"/>
            <a:ext cx="10351440" cy="741558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Защита от ложных срабатываний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3322709" y="6287626"/>
            <a:ext cx="10351440" cy="741558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Автоматизация систем ППЗ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3322709" y="4234396"/>
            <a:ext cx="10351440" cy="741558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Разделение на зоны контроля ПС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3322709" y="7316979"/>
            <a:ext cx="10351440" cy="741558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Защита пространств за потолками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106028" y="7328160"/>
            <a:ext cx="10351440" cy="741558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Дублирование сигнала пожар в пож. охр.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3322709" y="8342369"/>
            <a:ext cx="10351440" cy="741558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Соответствие кабельных линий ГОСТ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106028" y="11412951"/>
            <a:ext cx="10351440" cy="741558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Соответствие ИП классу зоны и группе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3322709" y="11426423"/>
            <a:ext cx="10351440" cy="741558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Исключение функций СПС кроме СППЗ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322709" y="10400705"/>
            <a:ext cx="10351440" cy="741558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Соответствие электропитания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06028" y="3208350"/>
            <a:ext cx="10351440" cy="741558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Тип СПС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06028" y="6291261"/>
            <a:ext cx="10351440" cy="741558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Соответствие пожарного поста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06028" y="8342697"/>
            <a:ext cx="10351440" cy="741558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Алгоритм решения о пожаре  (А, В, С)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06028" y="9361515"/>
            <a:ext cx="10351440" cy="741558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Количество ИП в помещении (миним.)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322709" y="12438669"/>
            <a:ext cx="10351440" cy="741558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Соответствие сведениям в ИОС5 (СС)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06028" y="4235011"/>
            <a:ext cx="10351440" cy="741558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Защищаемые помещения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106028" y="5261580"/>
            <a:ext cx="10351440" cy="741558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Вывод сигналов на пожарный пост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06028" y="10387233"/>
            <a:ext cx="10351440" cy="741558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Соответствие типа извещателей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106028" y="12438669"/>
            <a:ext cx="10351440" cy="741558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Радиус зоны контроля ИП, высота уст.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3322709" y="9371701"/>
            <a:ext cx="10351440" cy="741558"/>
          </a:xfrm>
          <a:prstGeom prst="roundRect">
            <a:avLst/>
          </a:prstGeom>
          <a:solidFill>
            <a:srgbClr val="0379B2">
              <a:alpha val="7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Крепление кабельных линий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0891530" y="1732622"/>
            <a:ext cx="3984830" cy="11988000"/>
            <a:chOff x="10891530" y="1732622"/>
            <a:chExt cx="3984830" cy="11971090"/>
          </a:xfrm>
          <a:solidFill>
            <a:srgbClr val="820000"/>
          </a:solidFill>
          <a:effectLst/>
        </p:grpSpPr>
        <p:sp>
          <p:nvSpPr>
            <p:cNvPr id="7" name="Блок-схема: процесс 6"/>
            <p:cNvSpPr/>
            <p:nvPr/>
          </p:nvSpPr>
          <p:spPr>
            <a:xfrm flipH="1">
              <a:off x="12815761" y="2687712"/>
              <a:ext cx="148655" cy="11016000"/>
            </a:xfrm>
            <a:prstGeom prst="beve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endParaRPr lang="ru-RU" sz="4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3" name="Блок-схема: типовой процесс 2"/>
            <p:cNvSpPr/>
            <p:nvPr/>
          </p:nvSpPr>
          <p:spPr>
            <a:xfrm>
              <a:off x="10891530" y="1732622"/>
              <a:ext cx="3984830" cy="981551"/>
            </a:xfrm>
            <a:prstGeom prst="beve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480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rPr>
                <a:t>СПС</a:t>
              </a:r>
              <a:endParaRPr kumimoji="0" lang="ru-RU" sz="48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458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Выгнутая вправо стрелка 26"/>
          <p:cNvSpPr/>
          <p:nvPr/>
        </p:nvSpPr>
        <p:spPr>
          <a:xfrm rot="16200000" flipH="1">
            <a:off x="10153003" y="4332148"/>
            <a:ext cx="5952000" cy="8805096"/>
          </a:xfrm>
          <a:prstGeom prst="curvedLeftArrow">
            <a:avLst/>
          </a:prstGeom>
          <a:gradFill>
            <a:gsLst>
              <a:gs pos="16000">
                <a:srgbClr val="60BADE"/>
              </a:gs>
              <a:gs pos="100000">
                <a:srgbClr val="7AB9D4">
                  <a:alpha val="32000"/>
                  <a:lumMod val="0"/>
                  <a:lumOff val="100000"/>
                </a:srgbClr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411787" cy="1416537"/>
          </a:xfrm>
          <a:prstGeom prst="rect">
            <a:avLst/>
          </a:prstGeom>
        </p:spPr>
      </p:pic>
      <p:sp>
        <p:nvSpPr>
          <p:cNvPr id="54" name="Trend 2021."/>
          <p:cNvSpPr txBox="1"/>
          <p:nvPr/>
        </p:nvSpPr>
        <p:spPr>
          <a:xfrm>
            <a:off x="1053268" y="101121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5" name="Trend 2021."/>
          <p:cNvSpPr txBox="1"/>
          <p:nvPr/>
        </p:nvSpPr>
        <p:spPr>
          <a:xfrm>
            <a:off x="1522396" y="238670"/>
            <a:ext cx="21335999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СИСТЕМА ОПОВЕЩЕНИЯ ЛЮДЕЙ ПРИ ПОЖАРЕ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7063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  <a:latin typeface="Montserrat Bold"/>
              </a:rPr>
              <a:t>17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30" name="Блок-схема: процесс 29"/>
          <p:cNvSpPr/>
          <p:nvPr/>
        </p:nvSpPr>
        <p:spPr>
          <a:xfrm flipH="1">
            <a:off x="12853107" y="2735499"/>
            <a:ext cx="148655" cy="11016000"/>
          </a:xfrm>
          <a:prstGeom prst="bevel">
            <a:avLst/>
          </a:prstGeom>
          <a:solidFill>
            <a:srgbClr val="82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ru-RU" sz="480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t="3456" r="3169" b="3488"/>
          <a:stretch/>
        </p:blipFill>
        <p:spPr bwMode="auto">
          <a:xfrm>
            <a:off x="21620483" y="1449495"/>
            <a:ext cx="1987200" cy="1981748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  <a:extLst/>
        </p:spPr>
      </p:pic>
      <p:sp>
        <p:nvSpPr>
          <p:cNvPr id="11" name="Скругленный прямоугольник 10"/>
          <p:cNvSpPr/>
          <p:nvPr/>
        </p:nvSpPr>
        <p:spPr>
          <a:xfrm>
            <a:off x="2247186" y="10400705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5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Выполнение ст.54, 82 ФЗ №123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247186" y="9371701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5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Реализация оповещения МГН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3256243" y="9367153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5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Соответствие кабельных линий ГОСТ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3256243" y="10401692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5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Крепление кабельных линий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247186" y="11431822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5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Соответствие классу зоны и группе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256243" y="11418519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5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Соответствие электропитания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79348" y="3203894"/>
            <a:ext cx="15496172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5"/>
              </a:buBlip>
            </a:pPr>
            <a:r>
              <a:rPr lang="ru-RU" sz="3600" dirty="0">
                <a:solidFill>
                  <a:schemeClr val="bg1"/>
                </a:solidFill>
                <a:latin typeface="Montserrat Bold"/>
              </a:rPr>
              <a:t>Тип СОУЭ </a:t>
            </a: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по таблице 2 </a:t>
            </a:r>
            <a:r>
              <a:rPr lang="ru-RU" sz="3600" dirty="0">
                <a:solidFill>
                  <a:schemeClr val="bg1"/>
                </a:solidFill>
                <a:latin typeface="Montserrat Bold"/>
              </a:rPr>
              <a:t>СП </a:t>
            </a: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3.13130.2009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79348" y="4235011"/>
            <a:ext cx="15496172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5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Набор элементов СОУЭ по таблице 1 СП 3.13130.2009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79348" y="5261580"/>
            <a:ext cx="15496172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5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Управление СОУЭ с пожарного поста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79348" y="6291261"/>
            <a:ext cx="15496172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5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Запуск СОУЭ от СПС, АПТ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79348" y="7313016"/>
            <a:ext cx="15496172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5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Соответствие алгоритма запуска СОУЭ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447068" y="8340584"/>
            <a:ext cx="18960732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5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Соответствие звукового и речевого </a:t>
            </a:r>
            <a:r>
              <a:rPr lang="ru-RU" sz="3600" dirty="0">
                <a:solidFill>
                  <a:schemeClr val="bg1"/>
                </a:solidFill>
                <a:latin typeface="Montserrat Bold"/>
              </a:rPr>
              <a:t>оповещения требованиям СП </a:t>
            </a: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3.13130.2009</a:t>
            </a:r>
            <a:endParaRPr lang="ru-RU" sz="3600" dirty="0">
              <a:solidFill>
                <a:schemeClr val="bg1"/>
              </a:solidFill>
              <a:latin typeface="Montserrat Bold"/>
            </a:endParaRPr>
          </a:p>
        </p:txBody>
      </p:sp>
      <p:sp>
        <p:nvSpPr>
          <p:cNvPr id="25" name="Блок-схема: типовой процесс 2"/>
          <p:cNvSpPr/>
          <p:nvPr/>
        </p:nvSpPr>
        <p:spPr>
          <a:xfrm>
            <a:off x="10891530" y="1732622"/>
            <a:ext cx="3984830" cy="982938"/>
          </a:xfrm>
          <a:prstGeom prst="bevel">
            <a:avLst/>
          </a:prstGeom>
          <a:solidFill>
            <a:srgbClr val="82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80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rPr>
              <a:t>СОУЭ</a:t>
            </a:r>
            <a:endParaRPr kumimoji="0" lang="ru-RU" sz="48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ontserrat Bold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450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/>
          <p:cNvGrpSpPr/>
          <p:nvPr/>
        </p:nvGrpSpPr>
        <p:grpSpPr>
          <a:xfrm>
            <a:off x="-15497" y="-25887"/>
            <a:ext cx="24411787" cy="13741887"/>
            <a:chOff x="-15497" y="-25887"/>
            <a:chExt cx="24411787" cy="13741887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42"/>
            <a:stretch/>
          </p:blipFill>
          <p:spPr>
            <a:xfrm>
              <a:off x="-15497" y="0"/>
              <a:ext cx="1387097" cy="13716000"/>
            </a:xfrm>
            <a:prstGeom prst="roundRect">
              <a:avLst>
                <a:gd name="adj" fmla="val 2250"/>
              </a:avLst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497" y="-25887"/>
              <a:ext cx="24411787" cy="1416537"/>
            </a:xfrm>
            <a:prstGeom prst="rect">
              <a:avLst/>
            </a:prstGeom>
          </p:spPr>
        </p:pic>
      </p:grpSp>
      <p:sp>
        <p:nvSpPr>
          <p:cNvPr id="5" name="Trend 2021."/>
          <p:cNvSpPr txBox="1"/>
          <p:nvPr/>
        </p:nvSpPr>
        <p:spPr>
          <a:xfrm>
            <a:off x="1522396" y="-156116"/>
            <a:ext cx="21335999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СИСТЕМА ВНУТРЕННЕГО ПРОТИВОПОЖАРНОГО ВОДОПРОВОДА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7063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  <a:latin typeface="Montserrat Bold"/>
              </a:rPr>
              <a:t>18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4098" name="Picture 2" descr="https://proffidom.ru/uploads/posts/2019-07/1562320561_znak-pk-f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787" y="1212091"/>
            <a:ext cx="1987200" cy="1987200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  <a:extLst/>
        </p:spPr>
      </p:pic>
      <p:pic>
        <p:nvPicPr>
          <p:cNvPr id="5130" name="Picture 10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14615" r="6645" b="14597"/>
          <a:stretch/>
        </p:blipFill>
        <p:spPr bwMode="auto">
          <a:xfrm>
            <a:off x="2174942" y="1030412"/>
            <a:ext cx="2652176" cy="218825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Выгнутая вправо стрелка 38"/>
          <p:cNvSpPr/>
          <p:nvPr/>
        </p:nvSpPr>
        <p:spPr>
          <a:xfrm rot="16200000" flipH="1">
            <a:off x="10543800" y="3534974"/>
            <a:ext cx="5627000" cy="10149326"/>
          </a:xfrm>
          <a:prstGeom prst="curvedLeftArrow">
            <a:avLst/>
          </a:prstGeom>
          <a:gradFill>
            <a:gsLst>
              <a:gs pos="16000">
                <a:srgbClr val="60BADE"/>
              </a:gs>
              <a:gs pos="100000">
                <a:srgbClr val="7AB9D4">
                  <a:alpha val="32000"/>
                  <a:lumMod val="0"/>
                  <a:lumOff val="100000"/>
                </a:srgbClr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3256243" y="4230782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Высота компактной части струи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3256243" y="5261580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Диаметр клапана ПК, длина рукава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3256243" y="6290933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Диаметр выходного отверстия ствола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3256243" y="7316651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>
                <a:solidFill>
                  <a:schemeClr val="bg1"/>
                </a:solidFill>
                <a:latin typeface="Montserrat Bold"/>
              </a:rPr>
              <a:t>Требуемое давление у клапана ПК</a:t>
            </a:r>
            <a:endParaRPr lang="ru-RU" sz="3600" dirty="0" smtClean="0">
              <a:solidFill>
                <a:schemeClr val="bg1"/>
              </a:solidFill>
              <a:latin typeface="Montserrat Bold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3256243" y="8342369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Расчет потребного напора на насосе</a:t>
            </a:r>
            <a:endParaRPr lang="ru-RU" sz="3600" dirty="0">
              <a:solidFill>
                <a:schemeClr val="bg1"/>
              </a:solidFill>
              <a:latin typeface="Montserrat Bold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3256243" y="9371701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Выполнение требований к насосным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3256243" y="11423137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Исполнение трубопроводов ВПВ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3256243" y="12445569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Подключение мобильной техники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256243" y="10400705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Управление насосами, электропитание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3256243" y="3208350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Диктующее помещение, его высота</a:t>
            </a:r>
          </a:p>
        </p:txBody>
      </p:sp>
      <p:sp>
        <p:nvSpPr>
          <p:cNvPr id="7" name="Блок-схема: процесс 6"/>
          <p:cNvSpPr/>
          <p:nvPr/>
        </p:nvSpPr>
        <p:spPr>
          <a:xfrm flipH="1">
            <a:off x="12779551" y="2703311"/>
            <a:ext cx="148655" cy="11016000"/>
          </a:xfrm>
          <a:prstGeom prst="bevel">
            <a:avLst/>
          </a:prstGeom>
          <a:solidFill>
            <a:srgbClr val="82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ru-RU" sz="480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06028" y="6291261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smtClean="0">
                <a:solidFill>
                  <a:schemeClr val="bg1"/>
                </a:solidFill>
                <a:latin typeface="Montserrat Bold"/>
              </a:rPr>
              <a:t>Вариант, конструктивное исполнение ПК</a:t>
            </a:r>
            <a:endParaRPr lang="ru-RU" sz="3600" dirty="0" smtClean="0">
              <a:solidFill>
                <a:schemeClr val="bg1"/>
              </a:solidFill>
              <a:latin typeface="Montserrat Bold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06028" y="7316979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Количество ПК для расчета расхода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06028" y="9368415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Места установки ПК, расстояния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06028" y="8342697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Комплектация ПК, высота от пола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06028" y="4235011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Источник водоснабжения, гарант. напор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106028" y="5261580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Количество вводов водопровода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06028" y="10394133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Исполнение пожарных шкафов с ПК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106028" y="11419851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Орошение каждой точки от ПК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106028" y="12445569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Расчетное гидростатическое давление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06028" y="3208350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Тип ВПВ по классификации</a:t>
            </a:r>
          </a:p>
        </p:txBody>
      </p:sp>
      <p:sp>
        <p:nvSpPr>
          <p:cNvPr id="40" name="Блок-схема: типовой процесс 2"/>
          <p:cNvSpPr/>
          <p:nvPr/>
        </p:nvSpPr>
        <p:spPr>
          <a:xfrm>
            <a:off x="10891530" y="1732622"/>
            <a:ext cx="3984830" cy="982938"/>
          </a:xfrm>
          <a:prstGeom prst="bevel">
            <a:avLst/>
          </a:prstGeom>
          <a:solidFill>
            <a:srgbClr val="82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smtClean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ВПВ</a:t>
            </a:r>
            <a:endParaRPr kumimoji="0" lang="ru-RU" sz="48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ontserrat Bold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3247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/>
          <p:cNvGrpSpPr/>
          <p:nvPr/>
        </p:nvGrpSpPr>
        <p:grpSpPr>
          <a:xfrm>
            <a:off x="-15497" y="-25887"/>
            <a:ext cx="24411787" cy="13741887"/>
            <a:chOff x="-15497" y="-25887"/>
            <a:chExt cx="24411787" cy="13741887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42"/>
            <a:stretch/>
          </p:blipFill>
          <p:spPr>
            <a:xfrm>
              <a:off x="-15497" y="0"/>
              <a:ext cx="1387097" cy="13716000"/>
            </a:xfrm>
            <a:prstGeom prst="roundRect">
              <a:avLst>
                <a:gd name="adj" fmla="val 2250"/>
              </a:avLst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497" y="-25887"/>
              <a:ext cx="24411787" cy="1416537"/>
            </a:xfrm>
            <a:prstGeom prst="rect">
              <a:avLst/>
            </a:prstGeom>
          </p:spPr>
        </p:pic>
      </p:grpSp>
      <p:sp>
        <p:nvSpPr>
          <p:cNvPr id="54" name="Trend 2021."/>
          <p:cNvSpPr txBox="1"/>
          <p:nvPr/>
        </p:nvSpPr>
        <p:spPr>
          <a:xfrm>
            <a:off x="1053268" y="101121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5" name="Trend 2021."/>
          <p:cNvSpPr txBox="1"/>
          <p:nvPr/>
        </p:nvSpPr>
        <p:spPr>
          <a:xfrm>
            <a:off x="1522396" y="240103"/>
            <a:ext cx="21335999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СИСТЕМА ПРОТИВОДЫМНОЙ ЗАЩИТЫ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7063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  <a:latin typeface="Montserrat Bold"/>
              </a:rPr>
              <a:t>19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776" y="795900"/>
            <a:ext cx="2714688" cy="27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avatars.mds.yandex.net/i?id=adec44caf8d27b0e2143b0a088a1d637_l-10137108-images-thumbs&amp;n=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1" r="34186" b="10714"/>
          <a:stretch/>
        </p:blipFill>
        <p:spPr bwMode="auto">
          <a:xfrm>
            <a:off x="21589138" y="1223982"/>
            <a:ext cx="1939148" cy="1968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9" name="Выгнутая вправо стрелка 38"/>
          <p:cNvSpPr/>
          <p:nvPr/>
        </p:nvSpPr>
        <p:spPr>
          <a:xfrm rot="16200000" flipH="1">
            <a:off x="10366492" y="3741975"/>
            <a:ext cx="5627000" cy="10149326"/>
          </a:xfrm>
          <a:prstGeom prst="curvedLeftArrow">
            <a:avLst/>
          </a:prstGeom>
          <a:gradFill>
            <a:gsLst>
              <a:gs pos="16000">
                <a:srgbClr val="60BADE"/>
              </a:gs>
              <a:gs pos="100000">
                <a:srgbClr val="7AB9D4">
                  <a:alpha val="32000"/>
                  <a:lumMod val="0"/>
                  <a:lumOff val="100000"/>
                </a:srgbClr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100076" y="12404168"/>
            <a:ext cx="10351440" cy="741558"/>
          </a:xfrm>
          <a:prstGeom prst="roundRect">
            <a:avLst/>
          </a:prstGeom>
          <a:solidFill>
            <a:srgbClr val="1B7FB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Исполнение выброса продуктов горения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3256243" y="3208350"/>
            <a:ext cx="10351440" cy="741558"/>
          </a:xfrm>
          <a:prstGeom prst="roundRect">
            <a:avLst/>
          </a:prstGeom>
          <a:solidFill>
            <a:srgbClr val="1B7FB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Возмещение в нижнюю часть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3256243" y="5255757"/>
            <a:ext cx="10351440" cy="741558"/>
          </a:xfrm>
          <a:prstGeom prst="roundRect">
            <a:avLst/>
          </a:prstGeom>
          <a:solidFill>
            <a:srgbClr val="1B7FB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Перепад давления на дверях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3256243" y="6286555"/>
            <a:ext cx="10351440" cy="741558"/>
          </a:xfrm>
          <a:prstGeom prst="roundRect">
            <a:avLst/>
          </a:prstGeom>
          <a:solidFill>
            <a:srgbClr val="1B7FB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Избыточное давление при подпоре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3256243" y="7315908"/>
            <a:ext cx="10351440" cy="741558"/>
          </a:xfrm>
          <a:prstGeom prst="roundRect">
            <a:avLst/>
          </a:prstGeom>
          <a:solidFill>
            <a:srgbClr val="1B7FB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Автономный подпор в шахту лифта ПП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3256243" y="8341626"/>
            <a:ext cx="10351440" cy="741558"/>
          </a:xfrm>
          <a:prstGeom prst="roundRect">
            <a:avLst/>
          </a:prstGeom>
          <a:solidFill>
            <a:srgbClr val="1B7FB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Последовательность включения ПДЗ 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3256243" y="9367344"/>
            <a:ext cx="10351440" cy="741558"/>
          </a:xfrm>
          <a:prstGeom prst="roundRect">
            <a:avLst/>
          </a:prstGeom>
          <a:solidFill>
            <a:srgbClr val="1B7FB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Управление элементами системы ПДЗ</a:t>
            </a:r>
            <a:endParaRPr lang="ru-RU" sz="3600" dirty="0">
              <a:solidFill>
                <a:schemeClr val="bg1"/>
              </a:solidFill>
              <a:latin typeface="Montserrat Bold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3256243" y="11423137"/>
            <a:ext cx="10351440" cy="741558"/>
          </a:xfrm>
          <a:prstGeom prst="roundRect">
            <a:avLst/>
          </a:prstGeom>
          <a:solidFill>
            <a:srgbClr val="1B7FB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Соответствие электропитания ПДЗ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3256243" y="12445569"/>
            <a:ext cx="10351440" cy="741558"/>
          </a:xfrm>
          <a:prstGeom prst="roundRect">
            <a:avLst/>
          </a:prstGeom>
          <a:solidFill>
            <a:srgbClr val="1B7FB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Отключение общеобменной вентиляции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256243" y="10400705"/>
            <a:ext cx="10351440" cy="741558"/>
          </a:xfrm>
          <a:prstGeom prst="roundRect">
            <a:avLst/>
          </a:prstGeom>
          <a:solidFill>
            <a:srgbClr val="1B7FB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Принятие характеристик ПДЗ по расчету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3256243" y="4233325"/>
            <a:ext cx="10351440" cy="741558"/>
          </a:xfrm>
          <a:prstGeom prst="roundRect">
            <a:avLst/>
          </a:prstGeom>
          <a:solidFill>
            <a:srgbClr val="1B7FB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Отрицательный дисбаланс ДУ</a:t>
            </a:r>
          </a:p>
        </p:txBody>
      </p:sp>
      <p:sp>
        <p:nvSpPr>
          <p:cNvPr id="7" name="Блок-схема: процесс 6"/>
          <p:cNvSpPr/>
          <p:nvPr/>
        </p:nvSpPr>
        <p:spPr>
          <a:xfrm flipH="1">
            <a:off x="12779552" y="1997302"/>
            <a:ext cx="148655" cy="11189825"/>
          </a:xfrm>
          <a:prstGeom prst="flowChartProcess">
            <a:avLst/>
          </a:prstGeom>
          <a:solidFill>
            <a:srgbClr val="82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ru-RU" sz="480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06028" y="3208350"/>
            <a:ext cx="10351440" cy="741558"/>
          </a:xfrm>
          <a:prstGeom prst="round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>
                <a:solidFill>
                  <a:schemeClr val="bg1"/>
                </a:solidFill>
                <a:latin typeface="Montserrat Bold"/>
              </a:rPr>
              <a:t>Перечень защищаемых помещений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06028" y="6291261"/>
            <a:ext cx="10351440" cy="741558"/>
          </a:xfrm>
          <a:prstGeom prst="roundRect">
            <a:avLst/>
          </a:prstGeom>
          <a:solidFill>
            <a:srgbClr val="1B7FB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>
                <a:solidFill>
                  <a:schemeClr val="bg1"/>
                </a:solidFill>
                <a:latin typeface="Montserrat Bold"/>
              </a:rPr>
              <a:t>Пределы огнестойкости </a:t>
            </a: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п/п клапанов</a:t>
            </a:r>
            <a:endParaRPr lang="ru-RU" sz="3600" dirty="0">
              <a:solidFill>
                <a:schemeClr val="bg1"/>
              </a:solidFill>
              <a:latin typeface="Montserrat Bold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06028" y="7316979"/>
            <a:ext cx="10351440" cy="741558"/>
          </a:xfrm>
          <a:prstGeom prst="roundRect">
            <a:avLst/>
          </a:prstGeom>
          <a:solidFill>
            <a:srgbClr val="1B7FB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Количество ДПУ в коридоре, помещении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06028" y="9368415"/>
            <a:ext cx="10351440" cy="741558"/>
          </a:xfrm>
          <a:prstGeom prst="roundRect">
            <a:avLst/>
          </a:prstGeom>
          <a:solidFill>
            <a:srgbClr val="1B7FB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Исполнение вентиляторов ПДЗ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06028" y="4235011"/>
            <a:ext cx="10351440" cy="741558"/>
          </a:xfrm>
          <a:prstGeom prst="roundRect">
            <a:avLst/>
          </a:prstGeom>
          <a:solidFill>
            <a:srgbClr val="1B7FB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Системы автономные для пож. отсеков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106028" y="5261580"/>
            <a:ext cx="10351440" cy="741558"/>
          </a:xfrm>
          <a:prstGeom prst="roundRect">
            <a:avLst/>
          </a:prstGeom>
          <a:solidFill>
            <a:srgbClr val="1B7FB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>
                <a:solidFill>
                  <a:schemeClr val="bg1"/>
                </a:solidFill>
                <a:latin typeface="Montserrat Bold"/>
              </a:rPr>
              <a:t>Пределы огнестойкости воздуховодов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06028" y="10394133"/>
            <a:ext cx="10351440" cy="741558"/>
          </a:xfrm>
          <a:prstGeom prst="roundRect">
            <a:avLst/>
          </a:prstGeom>
          <a:solidFill>
            <a:srgbClr val="1B7FB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Размещение вентиляторов ПДЗ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100076" y="11423137"/>
            <a:ext cx="10351440" cy="741558"/>
          </a:xfrm>
          <a:prstGeom prst="roundRect">
            <a:avLst/>
          </a:prstGeom>
          <a:solidFill>
            <a:srgbClr val="1B7FB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Выполнение требований к венткамерам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06028" y="8342697"/>
            <a:ext cx="10351440" cy="741558"/>
          </a:xfrm>
          <a:prstGeom prst="roundRect">
            <a:avLst/>
          </a:prstGeom>
          <a:solidFill>
            <a:srgbClr val="1B7FB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6"/>
              </a:buBlip>
            </a:pP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Высота размещения ДПУ</a:t>
            </a:r>
          </a:p>
        </p:txBody>
      </p:sp>
      <p:sp>
        <p:nvSpPr>
          <p:cNvPr id="40" name="Блок-схема: типовой процесс 2"/>
          <p:cNvSpPr/>
          <p:nvPr/>
        </p:nvSpPr>
        <p:spPr>
          <a:xfrm>
            <a:off x="10891530" y="1732622"/>
            <a:ext cx="3984830" cy="982938"/>
          </a:xfrm>
          <a:prstGeom prst="bevel">
            <a:avLst/>
          </a:prstGeom>
          <a:solidFill>
            <a:srgbClr val="82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rPr>
              <a:t>ПДЗ</a:t>
            </a:r>
            <a:endParaRPr kumimoji="0" lang="ru-RU" sz="48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9434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>
          <a:xfrm>
            <a:off x="0" y="-25887"/>
            <a:ext cx="24396290" cy="13741887"/>
            <a:chOff x="-15497" y="-25887"/>
            <a:chExt cx="24411787" cy="13741887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42"/>
            <a:stretch/>
          </p:blipFill>
          <p:spPr>
            <a:xfrm>
              <a:off x="-15497" y="0"/>
              <a:ext cx="1387097" cy="13716000"/>
            </a:xfrm>
            <a:prstGeom prst="roundRect">
              <a:avLst>
                <a:gd name="adj" fmla="val 2250"/>
              </a:avLst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497" y="-25887"/>
              <a:ext cx="24411787" cy="1416537"/>
            </a:xfrm>
            <a:prstGeom prst="rect">
              <a:avLst/>
            </a:prstGeom>
          </p:spPr>
        </p:pic>
      </p:grpSp>
      <p:sp>
        <p:nvSpPr>
          <p:cNvPr id="5" name="Trend 2021."/>
          <p:cNvSpPr txBox="1"/>
          <p:nvPr/>
        </p:nvSpPr>
        <p:spPr>
          <a:xfrm>
            <a:off x="2585056" y="-170744"/>
            <a:ext cx="20804657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СОСТАВ НАПРАВЛЯЕМЫХ ЗАМЕЧАНИЙ ПО ПРОЕКТНОЙ ДОКУМЕНТАЦИИ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</a:rPr>
              <a:t>2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870155682"/>
              </p:ext>
            </p:extLst>
          </p:nvPr>
        </p:nvGraphicFramePr>
        <p:xfrm>
          <a:off x="1562100" y="1517551"/>
          <a:ext cx="22834190" cy="11706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4143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3098819"/>
              </p:ext>
            </p:extLst>
          </p:nvPr>
        </p:nvGraphicFramePr>
        <p:xfrm>
          <a:off x="405282" y="1648841"/>
          <a:ext cx="23420370" cy="12492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411787" cy="1416537"/>
          </a:xfrm>
          <a:prstGeom prst="rect">
            <a:avLst/>
          </a:prstGeom>
        </p:spPr>
      </p:pic>
      <p:sp>
        <p:nvSpPr>
          <p:cNvPr id="54" name="Trend 2021."/>
          <p:cNvSpPr txBox="1"/>
          <p:nvPr/>
        </p:nvSpPr>
        <p:spPr>
          <a:xfrm>
            <a:off x="1053268" y="101121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5" name="Trend 2021."/>
          <p:cNvSpPr txBox="1"/>
          <p:nvPr/>
        </p:nvSpPr>
        <p:spPr>
          <a:xfrm>
            <a:off x="1447467" y="268793"/>
            <a:ext cx="21335999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УСЛОВИЯ СООТВЕТСТВИЯ ТРЕБОВАНИЯМ ПБ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2" y="13145726"/>
            <a:ext cx="53929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mtClean="0">
                <a:solidFill>
                  <a:schemeClr val="bg1"/>
                </a:solidFill>
              </a:rPr>
              <a:t>20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7099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1071860" y="-11080580"/>
            <a:ext cx="2240280" cy="2438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42678">
            <a:off x="5233557" y="5760315"/>
            <a:ext cx="10890943" cy="853124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>
            <a:off x="9956608" y="10421454"/>
            <a:ext cx="722420" cy="965549"/>
            <a:chOff x="5807155" y="9422447"/>
            <a:chExt cx="703523" cy="931115"/>
          </a:xfrm>
        </p:grpSpPr>
        <p:grpSp>
          <p:nvGrpSpPr>
            <p:cNvPr id="14" name="Group"/>
            <p:cNvGrpSpPr/>
            <p:nvPr/>
          </p:nvGrpSpPr>
          <p:grpSpPr>
            <a:xfrm>
              <a:off x="5807155" y="9422447"/>
              <a:ext cx="703523" cy="931115"/>
              <a:chOff x="0" y="0"/>
              <a:chExt cx="500850" cy="660399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15" name="Graphic 2"/>
              <p:cNvSpPr/>
              <p:nvPr/>
            </p:nvSpPr>
            <p:spPr>
              <a:xfrm>
                <a:off x="-1" y="-1"/>
                <a:ext cx="500852" cy="660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68" h="20547" extrusionOk="0">
                    <a:moveTo>
                      <a:pt x="9834" y="20547"/>
                    </a:moveTo>
                    <a:cubicBezTo>
                      <a:pt x="9440" y="20547"/>
                      <a:pt x="9071" y="20396"/>
                      <a:pt x="8843" y="20141"/>
                    </a:cubicBezTo>
                    <a:lnTo>
                      <a:pt x="1811" y="12297"/>
                    </a:lnTo>
                    <a:cubicBezTo>
                      <a:pt x="-1329" y="8786"/>
                      <a:pt x="-283" y="3923"/>
                      <a:pt x="4148" y="1435"/>
                    </a:cubicBezTo>
                    <a:cubicBezTo>
                      <a:pt x="8579" y="-1053"/>
                      <a:pt x="14717" y="-224"/>
                      <a:pt x="17857" y="3287"/>
                    </a:cubicBezTo>
                    <a:cubicBezTo>
                      <a:pt x="20271" y="5986"/>
                      <a:pt x="20271" y="9598"/>
                      <a:pt x="17857" y="12297"/>
                    </a:cubicBezTo>
                    <a:lnTo>
                      <a:pt x="10825" y="20141"/>
                    </a:lnTo>
                    <a:cubicBezTo>
                      <a:pt x="10597" y="20396"/>
                      <a:pt x="10228" y="20547"/>
                      <a:pt x="9834" y="20547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</p:txBody>
          </p:sp>
          <p:sp>
            <p:nvSpPr>
              <p:cNvPr id="19" name="Graphic 84"/>
              <p:cNvSpPr/>
              <p:nvPr/>
            </p:nvSpPr>
            <p:spPr>
              <a:xfrm>
                <a:off x="140352" y="147451"/>
                <a:ext cx="220149" cy="220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2176"/>
                      <a:pt x="20484" y="13292"/>
                      <a:pt x="19108" y="13292"/>
                    </a:cubicBezTo>
                    <a:lnTo>
                      <a:pt x="13292" y="13292"/>
                    </a:lnTo>
                    <a:lnTo>
                      <a:pt x="13292" y="19108"/>
                    </a:lnTo>
                    <a:cubicBezTo>
                      <a:pt x="13292" y="20484"/>
                      <a:pt x="12177" y="21600"/>
                      <a:pt x="10800" y="21600"/>
                    </a:cubicBezTo>
                    <a:cubicBezTo>
                      <a:pt x="9424" y="21600"/>
                      <a:pt x="8308" y="20484"/>
                      <a:pt x="8308" y="19108"/>
                    </a:cubicBezTo>
                    <a:lnTo>
                      <a:pt x="8308" y="13292"/>
                    </a:lnTo>
                    <a:lnTo>
                      <a:pt x="2492" y="13292"/>
                    </a:lnTo>
                    <a:cubicBezTo>
                      <a:pt x="1116" y="13292"/>
                      <a:pt x="0" y="12176"/>
                      <a:pt x="0" y="10800"/>
                    </a:cubicBezTo>
                    <a:cubicBezTo>
                      <a:pt x="0" y="9423"/>
                      <a:pt x="1116" y="8308"/>
                      <a:pt x="2492" y="8308"/>
                    </a:cubicBezTo>
                    <a:lnTo>
                      <a:pt x="8308" y="8308"/>
                    </a:lnTo>
                    <a:lnTo>
                      <a:pt x="8308" y="2492"/>
                    </a:lnTo>
                    <a:cubicBezTo>
                      <a:pt x="8308" y="1116"/>
                      <a:pt x="9424" y="0"/>
                      <a:pt x="10800" y="0"/>
                    </a:cubicBezTo>
                    <a:cubicBezTo>
                      <a:pt x="12176" y="0"/>
                      <a:pt x="13292" y="1116"/>
                      <a:pt x="13292" y="2492"/>
                    </a:cubicBezTo>
                    <a:lnTo>
                      <a:pt x="13292" y="8308"/>
                    </a:lnTo>
                    <a:lnTo>
                      <a:pt x="19108" y="8308"/>
                    </a:lnTo>
                    <a:cubicBezTo>
                      <a:pt x="20484" y="8308"/>
                      <a:pt x="21600" y="9424"/>
                      <a:pt x="21600" y="108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</p:txBody>
          </p:sp>
        </p:grpSp>
        <p:sp>
          <p:nvSpPr>
            <p:cNvPr id="3" name="Блок-схема: узел 2"/>
            <p:cNvSpPr/>
            <p:nvPr/>
          </p:nvSpPr>
          <p:spPr>
            <a:xfrm>
              <a:off x="6004302" y="9630342"/>
              <a:ext cx="309234" cy="310394"/>
            </a:xfrm>
            <a:prstGeom prst="flowChartConnector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01794" flipH="1">
            <a:off x="5724755" y="5070254"/>
            <a:ext cx="985648" cy="101781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05292" y="6552825"/>
            <a:ext cx="1023024" cy="102302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264723" y="6688220"/>
            <a:ext cx="6245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ugehmao@mail.ru</a:t>
            </a:r>
            <a:endParaRPr lang="ru-RU" sz="44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39066" y="5068964"/>
            <a:ext cx="5259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(3467) 33-11-</a:t>
            </a:r>
            <a:r>
              <a:rPr lang="ru-RU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8</a:t>
            </a:r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1</a:t>
            </a:r>
            <a:endParaRPr lang="ru-RU" sz="44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15564" y="8231066"/>
            <a:ext cx="4444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exp86.ru</a:t>
            </a:r>
            <a:endParaRPr lang="ru-RU" sz="44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5" name="Graphic 166"/>
          <p:cNvSpPr/>
          <p:nvPr/>
        </p:nvSpPr>
        <p:spPr>
          <a:xfrm>
            <a:off x="5703816" y="8130221"/>
            <a:ext cx="1081860" cy="1036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4835"/>
                  <a:pt x="16765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2" y="21593"/>
                  <a:pt x="21593" y="16762"/>
                  <a:pt x="21600" y="10800"/>
                </a:cubicBezTo>
                <a:close/>
                <a:moveTo>
                  <a:pt x="2316" y="11917"/>
                </a:moveTo>
                <a:lnTo>
                  <a:pt x="4501" y="11917"/>
                </a:lnTo>
                <a:cubicBezTo>
                  <a:pt x="4558" y="12921"/>
                  <a:pt x="4701" y="13918"/>
                  <a:pt x="4929" y="14897"/>
                </a:cubicBezTo>
                <a:lnTo>
                  <a:pt x="3277" y="14897"/>
                </a:lnTo>
                <a:cubicBezTo>
                  <a:pt x="2775" y="13971"/>
                  <a:pt x="2449" y="12961"/>
                  <a:pt x="2316" y="11917"/>
                </a:cubicBezTo>
                <a:close/>
                <a:moveTo>
                  <a:pt x="3284" y="6703"/>
                </a:moveTo>
                <a:lnTo>
                  <a:pt x="4929" y="6703"/>
                </a:lnTo>
                <a:cubicBezTo>
                  <a:pt x="4701" y="7682"/>
                  <a:pt x="4558" y="8679"/>
                  <a:pt x="4501" y="9683"/>
                </a:cubicBezTo>
                <a:lnTo>
                  <a:pt x="2316" y="9683"/>
                </a:lnTo>
                <a:cubicBezTo>
                  <a:pt x="2449" y="8639"/>
                  <a:pt x="2775" y="7629"/>
                  <a:pt x="3277" y="6703"/>
                </a:cubicBezTo>
                <a:close/>
                <a:moveTo>
                  <a:pt x="19288" y="9683"/>
                </a:moveTo>
                <a:lnTo>
                  <a:pt x="17099" y="9683"/>
                </a:lnTo>
                <a:cubicBezTo>
                  <a:pt x="17042" y="8679"/>
                  <a:pt x="16899" y="7682"/>
                  <a:pt x="16671" y="6703"/>
                </a:cubicBezTo>
                <a:lnTo>
                  <a:pt x="18323" y="6703"/>
                </a:lnTo>
                <a:cubicBezTo>
                  <a:pt x="18825" y="7629"/>
                  <a:pt x="19151" y="8639"/>
                  <a:pt x="19284" y="9683"/>
                </a:cubicBezTo>
                <a:close/>
                <a:moveTo>
                  <a:pt x="11917" y="2607"/>
                </a:moveTo>
                <a:cubicBezTo>
                  <a:pt x="12582" y="3093"/>
                  <a:pt x="13120" y="3732"/>
                  <a:pt x="13487" y="4469"/>
                </a:cubicBezTo>
                <a:lnTo>
                  <a:pt x="11917" y="4469"/>
                </a:lnTo>
                <a:close/>
                <a:moveTo>
                  <a:pt x="9683" y="4469"/>
                </a:moveTo>
                <a:lnTo>
                  <a:pt x="8113" y="4469"/>
                </a:lnTo>
                <a:cubicBezTo>
                  <a:pt x="8480" y="3732"/>
                  <a:pt x="9018" y="3093"/>
                  <a:pt x="9683" y="2607"/>
                </a:cubicBezTo>
                <a:close/>
                <a:moveTo>
                  <a:pt x="9683" y="6703"/>
                </a:moveTo>
                <a:lnTo>
                  <a:pt x="9683" y="9683"/>
                </a:lnTo>
                <a:lnTo>
                  <a:pt x="6744" y="9683"/>
                </a:lnTo>
                <a:cubicBezTo>
                  <a:pt x="6805" y="8676"/>
                  <a:pt x="6968" y="7677"/>
                  <a:pt x="7231" y="6703"/>
                </a:cubicBezTo>
                <a:close/>
                <a:moveTo>
                  <a:pt x="9683" y="11917"/>
                </a:moveTo>
                <a:lnTo>
                  <a:pt x="9683" y="14897"/>
                </a:lnTo>
                <a:lnTo>
                  <a:pt x="7231" y="14897"/>
                </a:lnTo>
                <a:cubicBezTo>
                  <a:pt x="6968" y="13923"/>
                  <a:pt x="6805" y="12924"/>
                  <a:pt x="6744" y="11917"/>
                </a:cubicBezTo>
                <a:close/>
                <a:moveTo>
                  <a:pt x="9683" y="17131"/>
                </a:moveTo>
                <a:lnTo>
                  <a:pt x="9683" y="18993"/>
                </a:lnTo>
                <a:cubicBezTo>
                  <a:pt x="9018" y="18507"/>
                  <a:pt x="8480" y="17868"/>
                  <a:pt x="8113" y="17131"/>
                </a:cubicBezTo>
                <a:close/>
                <a:moveTo>
                  <a:pt x="11917" y="17131"/>
                </a:moveTo>
                <a:lnTo>
                  <a:pt x="13487" y="17131"/>
                </a:lnTo>
                <a:cubicBezTo>
                  <a:pt x="13120" y="17868"/>
                  <a:pt x="12582" y="18507"/>
                  <a:pt x="11917" y="18993"/>
                </a:cubicBezTo>
                <a:close/>
                <a:moveTo>
                  <a:pt x="11917" y="14897"/>
                </a:moveTo>
                <a:lnTo>
                  <a:pt x="11917" y="11917"/>
                </a:lnTo>
                <a:lnTo>
                  <a:pt x="14856" y="11917"/>
                </a:lnTo>
                <a:cubicBezTo>
                  <a:pt x="14795" y="12924"/>
                  <a:pt x="14632" y="13923"/>
                  <a:pt x="14369" y="14897"/>
                </a:cubicBezTo>
                <a:close/>
                <a:moveTo>
                  <a:pt x="11917" y="9683"/>
                </a:moveTo>
                <a:lnTo>
                  <a:pt x="11917" y="6703"/>
                </a:lnTo>
                <a:lnTo>
                  <a:pt x="14369" y="6703"/>
                </a:lnTo>
                <a:cubicBezTo>
                  <a:pt x="14632" y="7677"/>
                  <a:pt x="14795" y="8676"/>
                  <a:pt x="14856" y="9683"/>
                </a:cubicBezTo>
                <a:close/>
                <a:moveTo>
                  <a:pt x="15954" y="4469"/>
                </a:moveTo>
                <a:cubicBezTo>
                  <a:pt x="15845" y="4210"/>
                  <a:pt x="15731" y="3958"/>
                  <a:pt x="15610" y="3717"/>
                </a:cubicBezTo>
                <a:cubicBezTo>
                  <a:pt x="15940" y="3946"/>
                  <a:pt x="16254" y="4197"/>
                  <a:pt x="16549" y="4469"/>
                </a:cubicBezTo>
                <a:close/>
                <a:moveTo>
                  <a:pt x="5646" y="4469"/>
                </a:moveTo>
                <a:lnTo>
                  <a:pt x="5050" y="4469"/>
                </a:lnTo>
                <a:cubicBezTo>
                  <a:pt x="5345" y="4197"/>
                  <a:pt x="5658" y="3946"/>
                  <a:pt x="5988" y="3717"/>
                </a:cubicBezTo>
                <a:cubicBezTo>
                  <a:pt x="5868" y="3958"/>
                  <a:pt x="5755" y="4210"/>
                  <a:pt x="5646" y="4469"/>
                </a:cubicBezTo>
                <a:close/>
                <a:moveTo>
                  <a:pt x="5646" y="17131"/>
                </a:moveTo>
                <a:cubicBezTo>
                  <a:pt x="5755" y="17390"/>
                  <a:pt x="5869" y="17641"/>
                  <a:pt x="5990" y="17883"/>
                </a:cubicBezTo>
                <a:cubicBezTo>
                  <a:pt x="5660" y="17654"/>
                  <a:pt x="5346" y="17403"/>
                  <a:pt x="5051" y="17131"/>
                </a:cubicBezTo>
                <a:close/>
                <a:moveTo>
                  <a:pt x="15954" y="17131"/>
                </a:moveTo>
                <a:lnTo>
                  <a:pt x="16550" y="17131"/>
                </a:lnTo>
                <a:cubicBezTo>
                  <a:pt x="16255" y="17403"/>
                  <a:pt x="15942" y="17654"/>
                  <a:pt x="15612" y="17883"/>
                </a:cubicBezTo>
                <a:cubicBezTo>
                  <a:pt x="15732" y="17641"/>
                  <a:pt x="15845" y="17390"/>
                  <a:pt x="15954" y="17131"/>
                </a:cubicBezTo>
                <a:close/>
                <a:moveTo>
                  <a:pt x="16671" y="14897"/>
                </a:moveTo>
                <a:cubicBezTo>
                  <a:pt x="16899" y="13918"/>
                  <a:pt x="17042" y="12921"/>
                  <a:pt x="17099" y="11917"/>
                </a:cubicBezTo>
                <a:lnTo>
                  <a:pt x="19284" y="11917"/>
                </a:lnTo>
                <a:cubicBezTo>
                  <a:pt x="19151" y="12961"/>
                  <a:pt x="18825" y="13971"/>
                  <a:pt x="18323" y="14897"/>
                </a:cubicBezTo>
                <a:close/>
              </a:path>
            </a:pathLst>
          </a:custGeom>
          <a:solidFill>
            <a:srgbClr val="6BB37C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6" name="Trend 2021."/>
          <p:cNvSpPr txBox="1"/>
          <p:nvPr/>
        </p:nvSpPr>
        <p:spPr>
          <a:xfrm>
            <a:off x="6855830" y="3174921"/>
            <a:ext cx="1269226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СПАСИБО ЗА ВНИМАНИЕ!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69" y="3204576"/>
            <a:ext cx="4415300" cy="9555162"/>
          </a:xfrm>
          <a:prstGeom prst="roundRect">
            <a:avLst>
              <a:gd name="adj" fmla="val 10811"/>
            </a:avLst>
          </a:prstGeom>
        </p:spPr>
      </p:pic>
      <p:grpSp>
        <p:nvGrpSpPr>
          <p:cNvPr id="39" name="Группа"/>
          <p:cNvGrpSpPr/>
          <p:nvPr/>
        </p:nvGrpSpPr>
        <p:grpSpPr>
          <a:xfrm>
            <a:off x="379637" y="2996759"/>
            <a:ext cx="4978404" cy="9921584"/>
            <a:chOff x="0" y="0"/>
            <a:chExt cx="4978403" cy="9921583"/>
          </a:xfrm>
        </p:grpSpPr>
        <p:sp>
          <p:nvSpPr>
            <p:cNvPr id="40" name="Фигура"/>
            <p:cNvSpPr/>
            <p:nvPr/>
          </p:nvSpPr>
          <p:spPr>
            <a:xfrm>
              <a:off x="4898545" y="2321681"/>
              <a:ext cx="79858" cy="1104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96" extrusionOk="0">
                  <a:moveTo>
                    <a:pt x="0" y="0"/>
                  </a:moveTo>
                  <a:lnTo>
                    <a:pt x="0" y="21596"/>
                  </a:lnTo>
                  <a:lnTo>
                    <a:pt x="9420" y="21596"/>
                  </a:lnTo>
                  <a:cubicBezTo>
                    <a:pt x="12945" y="21596"/>
                    <a:pt x="14707" y="21598"/>
                    <a:pt x="16579" y="21555"/>
                  </a:cubicBezTo>
                  <a:cubicBezTo>
                    <a:pt x="18628" y="21501"/>
                    <a:pt x="20261" y="21383"/>
                    <a:pt x="21007" y="21235"/>
                  </a:cubicBezTo>
                  <a:cubicBezTo>
                    <a:pt x="21600" y="21099"/>
                    <a:pt x="21572" y="20968"/>
                    <a:pt x="21572" y="20717"/>
                  </a:cubicBezTo>
                  <a:lnTo>
                    <a:pt x="21572" y="879"/>
                  </a:lnTo>
                  <a:cubicBezTo>
                    <a:pt x="21572" y="624"/>
                    <a:pt x="21600" y="497"/>
                    <a:pt x="21007" y="361"/>
                  </a:cubicBezTo>
                  <a:cubicBezTo>
                    <a:pt x="20261" y="213"/>
                    <a:pt x="18628" y="95"/>
                    <a:pt x="16579" y="41"/>
                  </a:cubicBezTo>
                  <a:cubicBezTo>
                    <a:pt x="14707" y="-2"/>
                    <a:pt x="12986" y="0"/>
                    <a:pt x="951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1" name="Фигура"/>
            <p:cNvSpPr/>
            <p:nvPr/>
          </p:nvSpPr>
          <p:spPr>
            <a:xfrm>
              <a:off x="-1" y="1358223"/>
              <a:ext cx="78110" cy="231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extrusionOk="0">
                  <a:moveTo>
                    <a:pt x="12326" y="0"/>
                  </a:moveTo>
                  <a:cubicBezTo>
                    <a:pt x="8816" y="0"/>
                    <a:pt x="6993" y="3"/>
                    <a:pt x="5104" y="23"/>
                  </a:cubicBezTo>
                  <a:cubicBezTo>
                    <a:pt x="3009" y="49"/>
                    <a:pt x="1340" y="102"/>
                    <a:pt x="577" y="172"/>
                  </a:cubicBezTo>
                  <a:cubicBezTo>
                    <a:pt x="-29" y="237"/>
                    <a:pt x="0" y="300"/>
                    <a:pt x="0" y="420"/>
                  </a:cubicBezTo>
                  <a:lnTo>
                    <a:pt x="0" y="3023"/>
                  </a:lnTo>
                  <a:cubicBezTo>
                    <a:pt x="0" y="3145"/>
                    <a:pt x="-29" y="3206"/>
                    <a:pt x="577" y="3270"/>
                  </a:cubicBezTo>
                  <a:cubicBezTo>
                    <a:pt x="1340" y="3341"/>
                    <a:pt x="3009" y="3394"/>
                    <a:pt x="5104" y="3420"/>
                  </a:cubicBezTo>
                  <a:cubicBezTo>
                    <a:pt x="7018" y="3440"/>
                    <a:pt x="8778" y="3443"/>
                    <a:pt x="12326" y="3443"/>
                  </a:cubicBezTo>
                  <a:lnTo>
                    <a:pt x="21571" y="3443"/>
                  </a:lnTo>
                  <a:lnTo>
                    <a:pt x="21571" y="0"/>
                  </a:lnTo>
                  <a:lnTo>
                    <a:pt x="12326" y="0"/>
                  </a:lnTo>
                  <a:close/>
                  <a:moveTo>
                    <a:pt x="12326" y="6632"/>
                  </a:moveTo>
                  <a:cubicBezTo>
                    <a:pt x="8816" y="6632"/>
                    <a:pt x="6993" y="6631"/>
                    <a:pt x="5104" y="6651"/>
                  </a:cubicBezTo>
                  <a:cubicBezTo>
                    <a:pt x="3009" y="6677"/>
                    <a:pt x="1340" y="6733"/>
                    <a:pt x="577" y="6804"/>
                  </a:cubicBezTo>
                  <a:cubicBezTo>
                    <a:pt x="-29" y="6869"/>
                    <a:pt x="0" y="6928"/>
                    <a:pt x="0" y="7048"/>
                  </a:cubicBezTo>
                  <a:lnTo>
                    <a:pt x="0" y="12814"/>
                  </a:lnTo>
                  <a:cubicBezTo>
                    <a:pt x="0" y="12936"/>
                    <a:pt x="-29" y="12997"/>
                    <a:pt x="577" y="13062"/>
                  </a:cubicBezTo>
                  <a:cubicBezTo>
                    <a:pt x="1340" y="13132"/>
                    <a:pt x="3009" y="13189"/>
                    <a:pt x="5104" y="13214"/>
                  </a:cubicBezTo>
                  <a:cubicBezTo>
                    <a:pt x="7018" y="13235"/>
                    <a:pt x="8778" y="13234"/>
                    <a:pt x="12326" y="13234"/>
                  </a:cubicBezTo>
                  <a:lnTo>
                    <a:pt x="21571" y="13234"/>
                  </a:lnTo>
                  <a:lnTo>
                    <a:pt x="21571" y="6632"/>
                  </a:lnTo>
                  <a:lnTo>
                    <a:pt x="12326" y="6632"/>
                  </a:lnTo>
                  <a:close/>
                  <a:moveTo>
                    <a:pt x="12326" y="14994"/>
                  </a:moveTo>
                  <a:cubicBezTo>
                    <a:pt x="8816" y="14994"/>
                    <a:pt x="6993" y="14997"/>
                    <a:pt x="5104" y="15017"/>
                  </a:cubicBezTo>
                  <a:cubicBezTo>
                    <a:pt x="3009" y="15043"/>
                    <a:pt x="1340" y="15096"/>
                    <a:pt x="577" y="15167"/>
                  </a:cubicBezTo>
                  <a:cubicBezTo>
                    <a:pt x="-29" y="15232"/>
                    <a:pt x="0" y="15294"/>
                    <a:pt x="0" y="15414"/>
                  </a:cubicBezTo>
                  <a:lnTo>
                    <a:pt x="0" y="21180"/>
                  </a:lnTo>
                  <a:cubicBezTo>
                    <a:pt x="0" y="21302"/>
                    <a:pt x="-29" y="21363"/>
                    <a:pt x="577" y="21428"/>
                  </a:cubicBezTo>
                  <a:cubicBezTo>
                    <a:pt x="1340" y="21498"/>
                    <a:pt x="3009" y="21551"/>
                    <a:pt x="5104" y="21577"/>
                  </a:cubicBezTo>
                  <a:cubicBezTo>
                    <a:pt x="7018" y="21598"/>
                    <a:pt x="8778" y="21600"/>
                    <a:pt x="12326" y="21600"/>
                  </a:cubicBezTo>
                  <a:lnTo>
                    <a:pt x="21571" y="21600"/>
                  </a:lnTo>
                  <a:lnTo>
                    <a:pt x="21571" y="14994"/>
                  </a:lnTo>
                  <a:lnTo>
                    <a:pt x="12326" y="14994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2" name="Фигура"/>
            <p:cNvSpPr/>
            <p:nvPr/>
          </p:nvSpPr>
          <p:spPr>
            <a:xfrm>
              <a:off x="40475" y="0"/>
              <a:ext cx="4895762" cy="992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62" y="0"/>
                  </a:moveTo>
                  <a:cubicBezTo>
                    <a:pt x="3463" y="0"/>
                    <a:pt x="2756" y="1"/>
                    <a:pt x="2009" y="118"/>
                  </a:cubicBezTo>
                  <a:cubicBezTo>
                    <a:pt x="1186" y="265"/>
                    <a:pt x="538" y="585"/>
                    <a:pt x="238" y="991"/>
                  </a:cubicBezTo>
                  <a:cubicBezTo>
                    <a:pt x="0" y="1362"/>
                    <a:pt x="0" y="1711"/>
                    <a:pt x="0" y="2399"/>
                  </a:cubicBezTo>
                  <a:lnTo>
                    <a:pt x="0" y="19190"/>
                  </a:lnTo>
                  <a:cubicBezTo>
                    <a:pt x="0" y="19888"/>
                    <a:pt x="0" y="20238"/>
                    <a:pt x="238" y="20609"/>
                  </a:cubicBezTo>
                  <a:cubicBezTo>
                    <a:pt x="538" y="21015"/>
                    <a:pt x="1186" y="21335"/>
                    <a:pt x="2009" y="21482"/>
                  </a:cubicBezTo>
                  <a:cubicBezTo>
                    <a:pt x="2761" y="21600"/>
                    <a:pt x="3468" y="21600"/>
                    <a:pt x="4862" y="21600"/>
                  </a:cubicBezTo>
                  <a:lnTo>
                    <a:pt x="16717" y="21600"/>
                  </a:lnTo>
                  <a:cubicBezTo>
                    <a:pt x="18133" y="21600"/>
                    <a:pt x="18840" y="21600"/>
                    <a:pt x="19592" y="21482"/>
                  </a:cubicBezTo>
                  <a:cubicBezTo>
                    <a:pt x="20415" y="21335"/>
                    <a:pt x="21062" y="21015"/>
                    <a:pt x="21362" y="20609"/>
                  </a:cubicBezTo>
                  <a:cubicBezTo>
                    <a:pt x="21600" y="20238"/>
                    <a:pt x="21600" y="19888"/>
                    <a:pt x="21600" y="19200"/>
                  </a:cubicBezTo>
                  <a:lnTo>
                    <a:pt x="21600" y="2410"/>
                  </a:lnTo>
                  <a:cubicBezTo>
                    <a:pt x="21600" y="1711"/>
                    <a:pt x="21600" y="1362"/>
                    <a:pt x="21362" y="991"/>
                  </a:cubicBezTo>
                  <a:cubicBezTo>
                    <a:pt x="21062" y="585"/>
                    <a:pt x="20415" y="265"/>
                    <a:pt x="19592" y="118"/>
                  </a:cubicBezTo>
                  <a:cubicBezTo>
                    <a:pt x="18840" y="0"/>
                    <a:pt x="18132" y="0"/>
                    <a:pt x="16738" y="0"/>
                  </a:cubicBezTo>
                  <a:lnTo>
                    <a:pt x="4862" y="0"/>
                  </a:lnTo>
                  <a:close/>
                  <a:moveTo>
                    <a:pt x="4609" y="377"/>
                  </a:moveTo>
                  <a:lnTo>
                    <a:pt x="16991" y="377"/>
                  </a:lnTo>
                  <a:cubicBezTo>
                    <a:pt x="18073" y="377"/>
                    <a:pt x="18624" y="376"/>
                    <a:pt x="19208" y="468"/>
                  </a:cubicBezTo>
                  <a:cubicBezTo>
                    <a:pt x="19847" y="582"/>
                    <a:pt x="20351" y="831"/>
                    <a:pt x="20583" y="1146"/>
                  </a:cubicBezTo>
                  <a:cubicBezTo>
                    <a:pt x="20768" y="1434"/>
                    <a:pt x="20768" y="1706"/>
                    <a:pt x="20768" y="2249"/>
                  </a:cubicBezTo>
                  <a:lnTo>
                    <a:pt x="20768" y="19359"/>
                  </a:lnTo>
                  <a:cubicBezTo>
                    <a:pt x="20768" y="19893"/>
                    <a:pt x="20768" y="20165"/>
                    <a:pt x="20583" y="20453"/>
                  </a:cubicBezTo>
                  <a:cubicBezTo>
                    <a:pt x="20351" y="20768"/>
                    <a:pt x="19847" y="21017"/>
                    <a:pt x="19208" y="21132"/>
                  </a:cubicBezTo>
                  <a:cubicBezTo>
                    <a:pt x="18624" y="21223"/>
                    <a:pt x="18073" y="21223"/>
                    <a:pt x="16974" y="21223"/>
                  </a:cubicBezTo>
                  <a:lnTo>
                    <a:pt x="4609" y="21223"/>
                  </a:lnTo>
                  <a:cubicBezTo>
                    <a:pt x="3527" y="21223"/>
                    <a:pt x="2976" y="21223"/>
                    <a:pt x="2392" y="21132"/>
                  </a:cubicBezTo>
                  <a:cubicBezTo>
                    <a:pt x="1753" y="21017"/>
                    <a:pt x="1251" y="20768"/>
                    <a:pt x="1018" y="20453"/>
                  </a:cubicBezTo>
                  <a:cubicBezTo>
                    <a:pt x="833" y="20165"/>
                    <a:pt x="832" y="19893"/>
                    <a:pt x="832" y="19351"/>
                  </a:cubicBezTo>
                  <a:lnTo>
                    <a:pt x="832" y="2240"/>
                  </a:lnTo>
                  <a:cubicBezTo>
                    <a:pt x="832" y="1706"/>
                    <a:pt x="833" y="1434"/>
                    <a:pt x="1018" y="1146"/>
                  </a:cubicBezTo>
                  <a:cubicBezTo>
                    <a:pt x="1251" y="831"/>
                    <a:pt x="1753" y="582"/>
                    <a:pt x="2392" y="468"/>
                  </a:cubicBezTo>
                  <a:cubicBezTo>
                    <a:pt x="2973" y="377"/>
                    <a:pt x="3522" y="377"/>
                    <a:pt x="4609" y="377"/>
                  </a:cubicBezTo>
                  <a:close/>
                </a:path>
              </a:pathLst>
            </a:cu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3" name="Фигура"/>
            <p:cNvSpPr/>
            <p:nvPr/>
          </p:nvSpPr>
          <p:spPr>
            <a:xfrm>
              <a:off x="114776" y="74610"/>
              <a:ext cx="4747435" cy="9771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78" y="0"/>
                  </a:moveTo>
                  <a:cubicBezTo>
                    <a:pt x="3189" y="0"/>
                    <a:pt x="2539" y="1"/>
                    <a:pt x="1850" y="107"/>
                  </a:cubicBezTo>
                  <a:cubicBezTo>
                    <a:pt x="1093" y="241"/>
                    <a:pt x="495" y="531"/>
                    <a:pt x="219" y="899"/>
                  </a:cubicBezTo>
                  <a:cubicBezTo>
                    <a:pt x="0" y="1235"/>
                    <a:pt x="0" y="1552"/>
                    <a:pt x="0" y="2175"/>
                  </a:cubicBezTo>
                  <a:lnTo>
                    <a:pt x="0" y="19415"/>
                  </a:lnTo>
                  <a:cubicBezTo>
                    <a:pt x="0" y="20049"/>
                    <a:pt x="0" y="20365"/>
                    <a:pt x="219" y="20701"/>
                  </a:cubicBezTo>
                  <a:cubicBezTo>
                    <a:pt x="495" y="21069"/>
                    <a:pt x="1093" y="21359"/>
                    <a:pt x="1850" y="21493"/>
                  </a:cubicBezTo>
                  <a:cubicBezTo>
                    <a:pt x="2543" y="21600"/>
                    <a:pt x="3194" y="21600"/>
                    <a:pt x="4478" y="21600"/>
                  </a:cubicBezTo>
                  <a:lnTo>
                    <a:pt x="17103" y="21600"/>
                  </a:lnTo>
                  <a:cubicBezTo>
                    <a:pt x="18407" y="21600"/>
                    <a:pt x="19057" y="21600"/>
                    <a:pt x="19750" y="21493"/>
                  </a:cubicBezTo>
                  <a:cubicBezTo>
                    <a:pt x="20507" y="21359"/>
                    <a:pt x="21105" y="21069"/>
                    <a:pt x="21381" y="20701"/>
                  </a:cubicBezTo>
                  <a:cubicBezTo>
                    <a:pt x="21600" y="20365"/>
                    <a:pt x="21600" y="20048"/>
                    <a:pt x="21600" y="19425"/>
                  </a:cubicBezTo>
                  <a:lnTo>
                    <a:pt x="21600" y="2185"/>
                  </a:lnTo>
                  <a:cubicBezTo>
                    <a:pt x="21600" y="1551"/>
                    <a:pt x="21600" y="1235"/>
                    <a:pt x="21381" y="899"/>
                  </a:cubicBezTo>
                  <a:cubicBezTo>
                    <a:pt x="21105" y="531"/>
                    <a:pt x="20507" y="241"/>
                    <a:pt x="19750" y="107"/>
                  </a:cubicBezTo>
                  <a:cubicBezTo>
                    <a:pt x="19057" y="0"/>
                    <a:pt x="18406" y="0"/>
                    <a:pt x="17122" y="0"/>
                  </a:cubicBezTo>
                  <a:lnTo>
                    <a:pt x="4478" y="0"/>
                  </a:lnTo>
                  <a:close/>
                  <a:moveTo>
                    <a:pt x="4068" y="499"/>
                  </a:moveTo>
                  <a:lnTo>
                    <a:pt x="5025" y="499"/>
                  </a:lnTo>
                  <a:cubicBezTo>
                    <a:pt x="5096" y="503"/>
                    <a:pt x="5163" y="515"/>
                    <a:pt x="5212" y="541"/>
                  </a:cubicBezTo>
                  <a:cubicBezTo>
                    <a:pt x="5257" y="565"/>
                    <a:pt x="5280" y="596"/>
                    <a:pt x="5285" y="628"/>
                  </a:cubicBezTo>
                  <a:cubicBezTo>
                    <a:pt x="5292" y="675"/>
                    <a:pt x="5300" y="719"/>
                    <a:pt x="5312" y="761"/>
                  </a:cubicBezTo>
                  <a:cubicBezTo>
                    <a:pt x="5325" y="807"/>
                    <a:pt x="5343" y="851"/>
                    <a:pt x="5369" y="893"/>
                  </a:cubicBezTo>
                  <a:cubicBezTo>
                    <a:pt x="5426" y="969"/>
                    <a:pt x="5516" y="1037"/>
                    <a:pt x="5631" y="1092"/>
                  </a:cubicBezTo>
                  <a:cubicBezTo>
                    <a:pt x="5746" y="1148"/>
                    <a:pt x="5886" y="1192"/>
                    <a:pt x="6042" y="1220"/>
                  </a:cubicBezTo>
                  <a:cubicBezTo>
                    <a:pt x="6185" y="1242"/>
                    <a:pt x="6324" y="1253"/>
                    <a:pt x="6494" y="1258"/>
                  </a:cubicBezTo>
                  <a:cubicBezTo>
                    <a:pt x="6664" y="1264"/>
                    <a:pt x="6866" y="1263"/>
                    <a:pt x="7135" y="1263"/>
                  </a:cubicBezTo>
                  <a:lnTo>
                    <a:pt x="14440" y="1263"/>
                  </a:lnTo>
                  <a:cubicBezTo>
                    <a:pt x="14708" y="1263"/>
                    <a:pt x="14910" y="1264"/>
                    <a:pt x="15080" y="1258"/>
                  </a:cubicBezTo>
                  <a:cubicBezTo>
                    <a:pt x="15251" y="1253"/>
                    <a:pt x="15390" y="1242"/>
                    <a:pt x="15533" y="1220"/>
                  </a:cubicBezTo>
                  <a:cubicBezTo>
                    <a:pt x="15689" y="1192"/>
                    <a:pt x="15829" y="1148"/>
                    <a:pt x="15944" y="1092"/>
                  </a:cubicBezTo>
                  <a:cubicBezTo>
                    <a:pt x="16058" y="1037"/>
                    <a:pt x="16148" y="969"/>
                    <a:pt x="16205" y="893"/>
                  </a:cubicBezTo>
                  <a:cubicBezTo>
                    <a:pt x="16232" y="851"/>
                    <a:pt x="16249" y="807"/>
                    <a:pt x="16262" y="761"/>
                  </a:cubicBezTo>
                  <a:cubicBezTo>
                    <a:pt x="16274" y="719"/>
                    <a:pt x="16282" y="675"/>
                    <a:pt x="16289" y="628"/>
                  </a:cubicBezTo>
                  <a:cubicBezTo>
                    <a:pt x="16294" y="596"/>
                    <a:pt x="16318" y="565"/>
                    <a:pt x="16362" y="541"/>
                  </a:cubicBezTo>
                  <a:cubicBezTo>
                    <a:pt x="16412" y="515"/>
                    <a:pt x="16480" y="503"/>
                    <a:pt x="16551" y="499"/>
                  </a:cubicBezTo>
                  <a:lnTo>
                    <a:pt x="17532" y="499"/>
                  </a:lnTo>
                  <a:cubicBezTo>
                    <a:pt x="18404" y="499"/>
                    <a:pt x="18846" y="499"/>
                    <a:pt x="19317" y="571"/>
                  </a:cubicBezTo>
                  <a:cubicBezTo>
                    <a:pt x="19831" y="662"/>
                    <a:pt x="20237" y="859"/>
                    <a:pt x="20424" y="1109"/>
                  </a:cubicBezTo>
                  <a:cubicBezTo>
                    <a:pt x="20573" y="1338"/>
                    <a:pt x="20573" y="1553"/>
                    <a:pt x="20573" y="1983"/>
                  </a:cubicBezTo>
                  <a:lnTo>
                    <a:pt x="20573" y="19623"/>
                  </a:lnTo>
                  <a:cubicBezTo>
                    <a:pt x="20573" y="20046"/>
                    <a:pt x="20573" y="20262"/>
                    <a:pt x="20424" y="20491"/>
                  </a:cubicBezTo>
                  <a:cubicBezTo>
                    <a:pt x="20237" y="20741"/>
                    <a:pt x="19831" y="20938"/>
                    <a:pt x="19317" y="21029"/>
                  </a:cubicBezTo>
                  <a:cubicBezTo>
                    <a:pt x="18846" y="21101"/>
                    <a:pt x="18403" y="21101"/>
                    <a:pt x="17517" y="21101"/>
                  </a:cubicBezTo>
                  <a:lnTo>
                    <a:pt x="4068" y="21101"/>
                  </a:lnTo>
                  <a:cubicBezTo>
                    <a:pt x="3196" y="21101"/>
                    <a:pt x="2754" y="21101"/>
                    <a:pt x="2283" y="21029"/>
                  </a:cubicBezTo>
                  <a:cubicBezTo>
                    <a:pt x="1769" y="20938"/>
                    <a:pt x="1363" y="20741"/>
                    <a:pt x="1176" y="20491"/>
                  </a:cubicBezTo>
                  <a:cubicBezTo>
                    <a:pt x="1027" y="20262"/>
                    <a:pt x="1027" y="20047"/>
                    <a:pt x="1027" y="19617"/>
                  </a:cubicBezTo>
                  <a:lnTo>
                    <a:pt x="1027" y="1977"/>
                  </a:lnTo>
                  <a:cubicBezTo>
                    <a:pt x="1027" y="1554"/>
                    <a:pt x="1027" y="1338"/>
                    <a:pt x="1176" y="1109"/>
                  </a:cubicBezTo>
                  <a:cubicBezTo>
                    <a:pt x="1363" y="859"/>
                    <a:pt x="1769" y="662"/>
                    <a:pt x="2283" y="571"/>
                  </a:cubicBezTo>
                  <a:cubicBezTo>
                    <a:pt x="2751" y="499"/>
                    <a:pt x="3195" y="499"/>
                    <a:pt x="4068" y="499"/>
                  </a:cubicBezTo>
                  <a:close/>
                </a:path>
              </a:pathLst>
            </a:custGeom>
            <a:solidFill>
              <a:srgbClr val="13131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4" name="Кружок"/>
            <p:cNvSpPr/>
            <p:nvPr/>
          </p:nvSpPr>
          <p:spPr>
            <a:xfrm>
              <a:off x="2931641" y="318732"/>
              <a:ext cx="139949" cy="139949"/>
            </a:xfrm>
            <a:prstGeom prst="ellipse">
              <a:avLst/>
            </a:pr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5" name="Фигура"/>
            <p:cNvSpPr/>
            <p:nvPr/>
          </p:nvSpPr>
          <p:spPr>
            <a:xfrm>
              <a:off x="2185304" y="346607"/>
              <a:ext cx="598025" cy="84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4" y="0"/>
                  </a:moveTo>
                  <a:cubicBezTo>
                    <a:pt x="1103" y="0"/>
                    <a:pt x="729" y="1260"/>
                    <a:pt x="453" y="3213"/>
                  </a:cubicBezTo>
                  <a:cubicBezTo>
                    <a:pt x="178" y="5166"/>
                    <a:pt x="0" y="7820"/>
                    <a:pt x="0" y="10800"/>
                  </a:cubicBezTo>
                  <a:cubicBezTo>
                    <a:pt x="0" y="16761"/>
                    <a:pt x="683" y="21600"/>
                    <a:pt x="1524" y="21600"/>
                  </a:cubicBezTo>
                  <a:cubicBezTo>
                    <a:pt x="1961" y="21600"/>
                    <a:pt x="2397" y="21600"/>
                    <a:pt x="2834" y="21600"/>
                  </a:cubicBezTo>
                  <a:cubicBezTo>
                    <a:pt x="5336" y="21600"/>
                    <a:pt x="7838" y="21600"/>
                    <a:pt x="10340" y="21600"/>
                  </a:cubicBezTo>
                  <a:cubicBezTo>
                    <a:pt x="10533" y="21600"/>
                    <a:pt x="10727" y="21600"/>
                    <a:pt x="10920" y="21600"/>
                  </a:cubicBezTo>
                  <a:lnTo>
                    <a:pt x="20076" y="21600"/>
                  </a:lnTo>
                  <a:cubicBezTo>
                    <a:pt x="20497" y="21600"/>
                    <a:pt x="20871" y="20340"/>
                    <a:pt x="21147" y="18387"/>
                  </a:cubicBezTo>
                  <a:cubicBezTo>
                    <a:pt x="21422" y="16434"/>
                    <a:pt x="21600" y="13780"/>
                    <a:pt x="21600" y="10800"/>
                  </a:cubicBezTo>
                  <a:cubicBezTo>
                    <a:pt x="21600" y="4839"/>
                    <a:pt x="20917" y="0"/>
                    <a:pt x="20076" y="0"/>
                  </a:cubicBezTo>
                  <a:cubicBezTo>
                    <a:pt x="19639" y="0"/>
                    <a:pt x="19203" y="0"/>
                    <a:pt x="18766" y="0"/>
                  </a:cubicBezTo>
                  <a:cubicBezTo>
                    <a:pt x="16264" y="0"/>
                    <a:pt x="13762" y="0"/>
                    <a:pt x="11260" y="0"/>
                  </a:cubicBezTo>
                  <a:lnTo>
                    <a:pt x="1524" y="0"/>
                  </a:lnTo>
                  <a:close/>
                </a:path>
              </a:pathLst>
            </a:cu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</p:grpSp>
      <p:grpSp>
        <p:nvGrpSpPr>
          <p:cNvPr id="26" name="Группа"/>
          <p:cNvGrpSpPr/>
          <p:nvPr/>
        </p:nvGrpSpPr>
        <p:grpSpPr>
          <a:xfrm>
            <a:off x="13784436" y="6932586"/>
            <a:ext cx="10405511" cy="5985757"/>
            <a:chOff x="0" y="0"/>
            <a:chExt cx="12682849" cy="7305770"/>
          </a:xfrm>
        </p:grpSpPr>
        <p:sp>
          <p:nvSpPr>
            <p:cNvPr id="34" name="Фигура"/>
            <p:cNvSpPr/>
            <p:nvPr/>
          </p:nvSpPr>
          <p:spPr>
            <a:xfrm>
              <a:off x="1180585" y="-1"/>
              <a:ext cx="10321679" cy="716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7" y="0"/>
                  </a:moveTo>
                  <a:lnTo>
                    <a:pt x="20463" y="0"/>
                  </a:lnTo>
                  <a:cubicBezTo>
                    <a:pt x="20626" y="0"/>
                    <a:pt x="20749" y="0"/>
                    <a:pt x="20853" y="10"/>
                  </a:cubicBezTo>
                  <a:cubicBezTo>
                    <a:pt x="20957" y="20"/>
                    <a:pt x="21042" y="40"/>
                    <a:pt x="21130" y="80"/>
                  </a:cubicBezTo>
                  <a:cubicBezTo>
                    <a:pt x="21227" y="131"/>
                    <a:pt x="21313" y="211"/>
                    <a:pt x="21383" y="313"/>
                  </a:cubicBezTo>
                  <a:cubicBezTo>
                    <a:pt x="21454" y="414"/>
                    <a:pt x="21509" y="538"/>
                    <a:pt x="21544" y="677"/>
                  </a:cubicBezTo>
                  <a:cubicBezTo>
                    <a:pt x="21572" y="804"/>
                    <a:pt x="21586" y="927"/>
                    <a:pt x="21593" y="1078"/>
                  </a:cubicBezTo>
                  <a:cubicBezTo>
                    <a:pt x="21600" y="1229"/>
                    <a:pt x="21600" y="1408"/>
                    <a:pt x="21600" y="1646"/>
                  </a:cubicBezTo>
                  <a:lnTo>
                    <a:pt x="21600" y="19961"/>
                  </a:lnTo>
                  <a:cubicBezTo>
                    <a:pt x="21600" y="20196"/>
                    <a:pt x="21600" y="20373"/>
                    <a:pt x="21593" y="20523"/>
                  </a:cubicBezTo>
                  <a:cubicBezTo>
                    <a:pt x="21586" y="20673"/>
                    <a:pt x="21572" y="20796"/>
                    <a:pt x="21544" y="20923"/>
                  </a:cubicBezTo>
                  <a:cubicBezTo>
                    <a:pt x="21509" y="21062"/>
                    <a:pt x="21454" y="21186"/>
                    <a:pt x="21383" y="21287"/>
                  </a:cubicBezTo>
                  <a:cubicBezTo>
                    <a:pt x="21313" y="21389"/>
                    <a:pt x="21227" y="21469"/>
                    <a:pt x="21130" y="21520"/>
                  </a:cubicBezTo>
                  <a:cubicBezTo>
                    <a:pt x="21042" y="21560"/>
                    <a:pt x="20957" y="21580"/>
                    <a:pt x="20852" y="21590"/>
                  </a:cubicBezTo>
                  <a:cubicBezTo>
                    <a:pt x="20748" y="21600"/>
                    <a:pt x="20624" y="21600"/>
                    <a:pt x="20458" y="21600"/>
                  </a:cubicBezTo>
                  <a:lnTo>
                    <a:pt x="1137" y="21600"/>
                  </a:lnTo>
                  <a:cubicBezTo>
                    <a:pt x="974" y="21600"/>
                    <a:pt x="851" y="21600"/>
                    <a:pt x="747" y="21590"/>
                  </a:cubicBezTo>
                  <a:cubicBezTo>
                    <a:pt x="643" y="21580"/>
                    <a:pt x="558" y="21560"/>
                    <a:pt x="470" y="21520"/>
                  </a:cubicBezTo>
                  <a:cubicBezTo>
                    <a:pt x="373" y="21469"/>
                    <a:pt x="287" y="21389"/>
                    <a:pt x="217" y="21287"/>
                  </a:cubicBezTo>
                  <a:cubicBezTo>
                    <a:pt x="146" y="21186"/>
                    <a:pt x="91" y="21062"/>
                    <a:pt x="56" y="20923"/>
                  </a:cubicBezTo>
                  <a:cubicBezTo>
                    <a:pt x="28" y="20796"/>
                    <a:pt x="14" y="20673"/>
                    <a:pt x="7" y="20522"/>
                  </a:cubicBezTo>
                  <a:cubicBezTo>
                    <a:pt x="0" y="20371"/>
                    <a:pt x="0" y="20192"/>
                    <a:pt x="0" y="19954"/>
                  </a:cubicBezTo>
                  <a:lnTo>
                    <a:pt x="0" y="1639"/>
                  </a:lnTo>
                  <a:cubicBezTo>
                    <a:pt x="0" y="1404"/>
                    <a:pt x="0" y="1227"/>
                    <a:pt x="7" y="1077"/>
                  </a:cubicBezTo>
                  <a:cubicBezTo>
                    <a:pt x="14" y="927"/>
                    <a:pt x="28" y="804"/>
                    <a:pt x="56" y="677"/>
                  </a:cubicBezTo>
                  <a:cubicBezTo>
                    <a:pt x="91" y="538"/>
                    <a:pt x="146" y="414"/>
                    <a:pt x="217" y="313"/>
                  </a:cubicBezTo>
                  <a:cubicBezTo>
                    <a:pt x="287" y="211"/>
                    <a:pt x="373" y="131"/>
                    <a:pt x="470" y="80"/>
                  </a:cubicBezTo>
                  <a:cubicBezTo>
                    <a:pt x="558" y="40"/>
                    <a:pt x="643" y="20"/>
                    <a:pt x="748" y="10"/>
                  </a:cubicBezTo>
                  <a:cubicBezTo>
                    <a:pt x="852" y="0"/>
                    <a:pt x="976" y="0"/>
                    <a:pt x="1142" y="0"/>
                  </a:cubicBezTo>
                  <a:lnTo>
                    <a:pt x="1137" y="0"/>
                  </a:lnTo>
                  <a:close/>
                </a:path>
              </a:pathLst>
            </a:custGeom>
            <a:solidFill>
              <a:srgbClr val="C6C7C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37" name="Фигура"/>
            <p:cNvSpPr/>
            <p:nvPr/>
          </p:nvSpPr>
          <p:spPr>
            <a:xfrm>
              <a:off x="1238040" y="58135"/>
              <a:ext cx="10206769" cy="703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lnTo>
                    <a:pt x="20637" y="0"/>
                  </a:lnTo>
                  <a:cubicBezTo>
                    <a:pt x="20775" y="0"/>
                    <a:pt x="20879" y="0"/>
                    <a:pt x="20967" y="9"/>
                  </a:cubicBezTo>
                  <a:cubicBezTo>
                    <a:pt x="21055" y="17"/>
                    <a:pt x="21128" y="34"/>
                    <a:pt x="21202" y="68"/>
                  </a:cubicBezTo>
                  <a:cubicBezTo>
                    <a:pt x="21284" y="111"/>
                    <a:pt x="21357" y="179"/>
                    <a:pt x="21416" y="266"/>
                  </a:cubicBezTo>
                  <a:cubicBezTo>
                    <a:pt x="21476" y="353"/>
                    <a:pt x="21523" y="459"/>
                    <a:pt x="21553" y="577"/>
                  </a:cubicBezTo>
                  <a:cubicBezTo>
                    <a:pt x="21576" y="685"/>
                    <a:pt x="21588" y="790"/>
                    <a:pt x="21594" y="918"/>
                  </a:cubicBezTo>
                  <a:cubicBezTo>
                    <a:pt x="21600" y="1047"/>
                    <a:pt x="21600" y="1199"/>
                    <a:pt x="21600" y="1402"/>
                  </a:cubicBezTo>
                  <a:lnTo>
                    <a:pt x="21600" y="20204"/>
                  </a:lnTo>
                  <a:cubicBezTo>
                    <a:pt x="21600" y="20404"/>
                    <a:pt x="21600" y="20555"/>
                    <a:pt x="21594" y="20683"/>
                  </a:cubicBezTo>
                  <a:cubicBezTo>
                    <a:pt x="21588" y="20810"/>
                    <a:pt x="21576" y="20915"/>
                    <a:pt x="21553" y="21023"/>
                  </a:cubicBezTo>
                  <a:cubicBezTo>
                    <a:pt x="21523" y="21141"/>
                    <a:pt x="21476" y="21247"/>
                    <a:pt x="21416" y="21334"/>
                  </a:cubicBezTo>
                  <a:cubicBezTo>
                    <a:pt x="21357" y="21421"/>
                    <a:pt x="21284" y="21489"/>
                    <a:pt x="21202" y="21532"/>
                  </a:cubicBezTo>
                  <a:cubicBezTo>
                    <a:pt x="21128" y="21566"/>
                    <a:pt x="21055" y="21583"/>
                    <a:pt x="20967" y="21591"/>
                  </a:cubicBezTo>
                  <a:cubicBezTo>
                    <a:pt x="20878" y="21600"/>
                    <a:pt x="20773" y="21600"/>
                    <a:pt x="20633" y="21600"/>
                  </a:cubicBezTo>
                  <a:lnTo>
                    <a:pt x="963" y="21600"/>
                  </a:lnTo>
                  <a:cubicBezTo>
                    <a:pt x="825" y="21600"/>
                    <a:pt x="721" y="21600"/>
                    <a:pt x="633" y="21591"/>
                  </a:cubicBezTo>
                  <a:cubicBezTo>
                    <a:pt x="545" y="21583"/>
                    <a:pt x="472" y="21566"/>
                    <a:pt x="398" y="21532"/>
                  </a:cubicBezTo>
                  <a:cubicBezTo>
                    <a:pt x="316" y="21489"/>
                    <a:pt x="243" y="21421"/>
                    <a:pt x="184" y="21334"/>
                  </a:cubicBezTo>
                  <a:cubicBezTo>
                    <a:pt x="124" y="21247"/>
                    <a:pt x="77" y="21141"/>
                    <a:pt x="47" y="21023"/>
                  </a:cubicBezTo>
                  <a:cubicBezTo>
                    <a:pt x="24" y="20915"/>
                    <a:pt x="12" y="20810"/>
                    <a:pt x="6" y="20682"/>
                  </a:cubicBezTo>
                  <a:cubicBezTo>
                    <a:pt x="0" y="20553"/>
                    <a:pt x="0" y="20401"/>
                    <a:pt x="0" y="20198"/>
                  </a:cubicBezTo>
                  <a:lnTo>
                    <a:pt x="0" y="1396"/>
                  </a:lnTo>
                  <a:cubicBezTo>
                    <a:pt x="0" y="1196"/>
                    <a:pt x="0" y="1045"/>
                    <a:pt x="6" y="917"/>
                  </a:cubicBezTo>
                  <a:cubicBezTo>
                    <a:pt x="12" y="790"/>
                    <a:pt x="24" y="685"/>
                    <a:pt x="47" y="577"/>
                  </a:cubicBezTo>
                  <a:cubicBezTo>
                    <a:pt x="77" y="459"/>
                    <a:pt x="124" y="353"/>
                    <a:pt x="184" y="266"/>
                  </a:cubicBezTo>
                  <a:cubicBezTo>
                    <a:pt x="243" y="179"/>
                    <a:pt x="316" y="111"/>
                    <a:pt x="398" y="68"/>
                  </a:cubicBezTo>
                  <a:cubicBezTo>
                    <a:pt x="472" y="34"/>
                    <a:pt x="545" y="17"/>
                    <a:pt x="633" y="9"/>
                  </a:cubicBezTo>
                  <a:cubicBezTo>
                    <a:pt x="722" y="0"/>
                    <a:pt x="827" y="0"/>
                    <a:pt x="967" y="0"/>
                  </a:cubicBezTo>
                  <a:lnTo>
                    <a:pt x="963" y="0"/>
                  </a:lnTo>
                  <a:close/>
                </a:path>
              </a:pathLst>
            </a:custGeom>
            <a:solidFill>
              <a:srgbClr val="20202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6" name="Прямоугольник"/>
            <p:cNvSpPr/>
            <p:nvPr/>
          </p:nvSpPr>
          <p:spPr>
            <a:xfrm>
              <a:off x="2277340" y="6757337"/>
              <a:ext cx="8128170" cy="340429"/>
            </a:xfrm>
            <a:prstGeom prst="rect">
              <a:avLst/>
            </a:prstGeom>
            <a:solidFill>
              <a:srgbClr val="2C2C2E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7" name="Фигура"/>
            <p:cNvSpPr/>
            <p:nvPr/>
          </p:nvSpPr>
          <p:spPr>
            <a:xfrm>
              <a:off x="1238026" y="58134"/>
              <a:ext cx="10206797" cy="6705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cubicBezTo>
                    <a:pt x="825" y="0"/>
                    <a:pt x="720" y="0"/>
                    <a:pt x="632" y="9"/>
                  </a:cubicBezTo>
                  <a:cubicBezTo>
                    <a:pt x="544" y="18"/>
                    <a:pt x="472" y="36"/>
                    <a:pt x="398" y="72"/>
                  </a:cubicBezTo>
                  <a:cubicBezTo>
                    <a:pt x="317" y="117"/>
                    <a:pt x="244" y="188"/>
                    <a:pt x="184" y="279"/>
                  </a:cubicBezTo>
                  <a:cubicBezTo>
                    <a:pt x="124" y="370"/>
                    <a:pt x="77" y="481"/>
                    <a:pt x="47" y="605"/>
                  </a:cubicBezTo>
                  <a:cubicBezTo>
                    <a:pt x="24" y="718"/>
                    <a:pt x="12" y="828"/>
                    <a:pt x="6" y="962"/>
                  </a:cubicBezTo>
                  <a:cubicBezTo>
                    <a:pt x="0" y="1097"/>
                    <a:pt x="0" y="1255"/>
                    <a:pt x="0" y="1465"/>
                  </a:cubicBezTo>
                  <a:lnTo>
                    <a:pt x="0" y="18826"/>
                  </a:lnTo>
                  <a:lnTo>
                    <a:pt x="4" y="18826"/>
                  </a:lnTo>
                  <a:lnTo>
                    <a:pt x="4" y="20961"/>
                  </a:lnTo>
                  <a:cubicBezTo>
                    <a:pt x="4" y="21054"/>
                    <a:pt x="4" y="21123"/>
                    <a:pt x="7" y="21182"/>
                  </a:cubicBezTo>
                  <a:cubicBezTo>
                    <a:pt x="9" y="21240"/>
                    <a:pt x="14" y="21288"/>
                    <a:pt x="25" y="21337"/>
                  </a:cubicBezTo>
                  <a:cubicBezTo>
                    <a:pt x="37" y="21391"/>
                    <a:pt x="58" y="21439"/>
                    <a:pt x="84" y="21479"/>
                  </a:cubicBezTo>
                  <a:cubicBezTo>
                    <a:pt x="110" y="21518"/>
                    <a:pt x="141" y="21550"/>
                    <a:pt x="176" y="21569"/>
                  </a:cubicBezTo>
                  <a:cubicBezTo>
                    <a:pt x="209" y="21585"/>
                    <a:pt x="240" y="21592"/>
                    <a:pt x="278" y="21596"/>
                  </a:cubicBezTo>
                  <a:cubicBezTo>
                    <a:pt x="316" y="21600"/>
                    <a:pt x="361" y="21600"/>
                    <a:pt x="421" y="21600"/>
                  </a:cubicBezTo>
                  <a:lnTo>
                    <a:pt x="21177" y="21600"/>
                  </a:lnTo>
                  <a:cubicBezTo>
                    <a:pt x="21238" y="21600"/>
                    <a:pt x="21283" y="21600"/>
                    <a:pt x="21322" y="21596"/>
                  </a:cubicBezTo>
                  <a:cubicBezTo>
                    <a:pt x="21360" y="21592"/>
                    <a:pt x="21391" y="21585"/>
                    <a:pt x="21424" y="21569"/>
                  </a:cubicBezTo>
                  <a:cubicBezTo>
                    <a:pt x="21459" y="21550"/>
                    <a:pt x="21490" y="21518"/>
                    <a:pt x="21516" y="21479"/>
                  </a:cubicBezTo>
                  <a:cubicBezTo>
                    <a:pt x="21542" y="21439"/>
                    <a:pt x="21563" y="21391"/>
                    <a:pt x="21575" y="21337"/>
                  </a:cubicBezTo>
                  <a:cubicBezTo>
                    <a:pt x="21586" y="21288"/>
                    <a:pt x="21591" y="21240"/>
                    <a:pt x="21594" y="21182"/>
                  </a:cubicBezTo>
                  <a:cubicBezTo>
                    <a:pt x="21596" y="21124"/>
                    <a:pt x="21596" y="21055"/>
                    <a:pt x="21596" y="20964"/>
                  </a:cubicBezTo>
                  <a:lnTo>
                    <a:pt x="21596" y="18826"/>
                  </a:lnTo>
                  <a:lnTo>
                    <a:pt x="21600" y="18826"/>
                  </a:lnTo>
                  <a:lnTo>
                    <a:pt x="21600" y="1472"/>
                  </a:lnTo>
                  <a:cubicBezTo>
                    <a:pt x="21600" y="1258"/>
                    <a:pt x="21600" y="1098"/>
                    <a:pt x="21594" y="963"/>
                  </a:cubicBezTo>
                  <a:cubicBezTo>
                    <a:pt x="21588" y="828"/>
                    <a:pt x="21576" y="718"/>
                    <a:pt x="21553" y="605"/>
                  </a:cubicBezTo>
                  <a:cubicBezTo>
                    <a:pt x="21523" y="481"/>
                    <a:pt x="21476" y="370"/>
                    <a:pt x="21416" y="279"/>
                  </a:cubicBezTo>
                  <a:cubicBezTo>
                    <a:pt x="21356" y="188"/>
                    <a:pt x="21283" y="117"/>
                    <a:pt x="21202" y="72"/>
                  </a:cubicBezTo>
                  <a:cubicBezTo>
                    <a:pt x="21128" y="36"/>
                    <a:pt x="21055" y="18"/>
                    <a:pt x="20967" y="9"/>
                  </a:cubicBezTo>
                  <a:cubicBezTo>
                    <a:pt x="20879" y="0"/>
                    <a:pt x="20775" y="0"/>
                    <a:pt x="20637" y="0"/>
                  </a:cubicBezTo>
                  <a:lnTo>
                    <a:pt x="963" y="0"/>
                  </a:lnTo>
                  <a:close/>
                </a:path>
              </a:pathLst>
            </a:custGeom>
            <a:solidFill>
              <a:srgbClr val="13131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8" name="Кружок"/>
            <p:cNvSpPr/>
            <p:nvPr/>
          </p:nvSpPr>
          <p:spPr>
            <a:xfrm>
              <a:off x="6294827" y="224810"/>
              <a:ext cx="93196" cy="93197"/>
            </a:xfrm>
            <a:prstGeom prst="ellipse">
              <a:avLst/>
            </a:pr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9" name="Фигура"/>
            <p:cNvSpPr/>
            <p:nvPr/>
          </p:nvSpPr>
          <p:spPr>
            <a:xfrm>
              <a:off x="2487" y="7128407"/>
              <a:ext cx="12676256" cy="177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537"/>
                  </a:lnTo>
                  <a:cubicBezTo>
                    <a:pt x="114" y="7998"/>
                    <a:pt x="238" y="12314"/>
                    <a:pt x="369" y="15434"/>
                  </a:cubicBezTo>
                  <a:cubicBezTo>
                    <a:pt x="503" y="18655"/>
                    <a:pt x="643" y="20546"/>
                    <a:pt x="785" y="21036"/>
                  </a:cubicBezTo>
                  <a:lnTo>
                    <a:pt x="10100" y="21530"/>
                  </a:lnTo>
                  <a:lnTo>
                    <a:pt x="10100" y="21600"/>
                  </a:lnTo>
                  <a:lnTo>
                    <a:pt x="10800" y="21565"/>
                  </a:lnTo>
                  <a:lnTo>
                    <a:pt x="11499" y="21600"/>
                  </a:lnTo>
                  <a:lnTo>
                    <a:pt x="11499" y="21530"/>
                  </a:lnTo>
                  <a:lnTo>
                    <a:pt x="20815" y="21036"/>
                  </a:lnTo>
                  <a:cubicBezTo>
                    <a:pt x="20956" y="20546"/>
                    <a:pt x="21097" y="18655"/>
                    <a:pt x="21231" y="15434"/>
                  </a:cubicBezTo>
                  <a:cubicBezTo>
                    <a:pt x="21362" y="12314"/>
                    <a:pt x="21485" y="7998"/>
                    <a:pt x="21600" y="2537"/>
                  </a:cubicBezTo>
                  <a:lnTo>
                    <a:pt x="21600" y="0"/>
                  </a:lnTo>
                  <a:lnTo>
                    <a:pt x="10800" y="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50" name="Прямоугольник"/>
            <p:cNvSpPr/>
            <p:nvPr/>
          </p:nvSpPr>
          <p:spPr>
            <a:xfrm>
              <a:off x="0" y="6930503"/>
              <a:ext cx="12682850" cy="216047"/>
            </a:xfrm>
            <a:prstGeom prst="rect">
              <a:avLst/>
            </a:prstGeom>
            <a:solidFill>
              <a:srgbClr val="C6C7C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51" name="Фигура"/>
            <p:cNvSpPr/>
            <p:nvPr/>
          </p:nvSpPr>
          <p:spPr>
            <a:xfrm>
              <a:off x="5452072" y="6930503"/>
              <a:ext cx="1778532" cy="1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0" y="0"/>
                  </a:moveTo>
                  <a:cubicBezTo>
                    <a:pt x="20" y="1331"/>
                    <a:pt x="25" y="2826"/>
                    <a:pt x="56" y="4135"/>
                  </a:cubicBezTo>
                  <a:cubicBezTo>
                    <a:pt x="255" y="11291"/>
                    <a:pt x="690" y="16923"/>
                    <a:pt x="1237" y="19528"/>
                  </a:cubicBezTo>
                  <a:cubicBezTo>
                    <a:pt x="1737" y="21600"/>
                    <a:pt x="2207" y="21595"/>
                    <a:pt x="3134" y="21595"/>
                  </a:cubicBezTo>
                  <a:lnTo>
                    <a:pt x="18455" y="21595"/>
                  </a:lnTo>
                  <a:cubicBezTo>
                    <a:pt x="19397" y="21595"/>
                    <a:pt x="19867" y="21600"/>
                    <a:pt x="20367" y="19528"/>
                  </a:cubicBezTo>
                  <a:cubicBezTo>
                    <a:pt x="20914" y="16923"/>
                    <a:pt x="21345" y="11291"/>
                    <a:pt x="21544" y="4135"/>
                  </a:cubicBezTo>
                  <a:cubicBezTo>
                    <a:pt x="21576" y="2822"/>
                    <a:pt x="21580" y="133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</p:grp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3962" y="7338206"/>
            <a:ext cx="7085130" cy="5000343"/>
          </a:xfrm>
          <a:custGeom>
            <a:avLst/>
            <a:gdLst>
              <a:gd name="connsiteX0" fmla="*/ 533635 w 8953500"/>
              <a:gd name="connsiteY0" fmla="*/ 0 h 6318948"/>
              <a:gd name="connsiteX1" fmla="*/ 8419864 w 8953500"/>
              <a:gd name="connsiteY1" fmla="*/ 0 h 6318948"/>
              <a:gd name="connsiteX2" fmla="*/ 8953500 w 8953500"/>
              <a:gd name="connsiteY2" fmla="*/ 533635 h 6318948"/>
              <a:gd name="connsiteX3" fmla="*/ 8953500 w 8953500"/>
              <a:gd name="connsiteY3" fmla="*/ 5785313 h 6318948"/>
              <a:gd name="connsiteX4" fmla="*/ 8419864 w 8953500"/>
              <a:gd name="connsiteY4" fmla="*/ 6318948 h 6318948"/>
              <a:gd name="connsiteX5" fmla="*/ 533635 w 8953500"/>
              <a:gd name="connsiteY5" fmla="*/ 6318948 h 6318948"/>
              <a:gd name="connsiteX6" fmla="*/ 0 w 8953500"/>
              <a:gd name="connsiteY6" fmla="*/ 5785313 h 6318948"/>
              <a:gd name="connsiteX7" fmla="*/ 0 w 8953500"/>
              <a:gd name="connsiteY7" fmla="*/ 533635 h 6318948"/>
              <a:gd name="connsiteX8" fmla="*/ 533635 w 8953500"/>
              <a:gd name="connsiteY8" fmla="*/ 0 h 631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53500" h="6318948">
                <a:moveTo>
                  <a:pt x="533635" y="0"/>
                </a:moveTo>
                <a:lnTo>
                  <a:pt x="8419864" y="0"/>
                </a:lnTo>
                <a:cubicBezTo>
                  <a:pt x="8714584" y="0"/>
                  <a:pt x="8953500" y="238917"/>
                  <a:pt x="8953500" y="533635"/>
                </a:cubicBezTo>
                <a:lnTo>
                  <a:pt x="8953500" y="5785313"/>
                </a:lnTo>
                <a:cubicBezTo>
                  <a:pt x="8953500" y="6080031"/>
                  <a:pt x="8714584" y="6318948"/>
                  <a:pt x="8419864" y="6318948"/>
                </a:cubicBezTo>
                <a:lnTo>
                  <a:pt x="533635" y="6318948"/>
                </a:lnTo>
                <a:cubicBezTo>
                  <a:pt x="238917" y="6318948"/>
                  <a:pt x="0" y="6080031"/>
                  <a:pt x="0" y="5785313"/>
                </a:cubicBezTo>
                <a:lnTo>
                  <a:pt x="0" y="533635"/>
                </a:lnTo>
                <a:cubicBezTo>
                  <a:pt x="0" y="238917"/>
                  <a:pt x="238917" y="0"/>
                  <a:pt x="533635" y="0"/>
                </a:cubicBezTo>
                <a:close/>
              </a:path>
            </a:pathLst>
          </a:custGeom>
        </p:spPr>
      </p:pic>
      <p:sp>
        <p:nvSpPr>
          <p:cNvPr id="53" name="TextBox 52"/>
          <p:cNvSpPr txBox="1"/>
          <p:nvPr/>
        </p:nvSpPr>
        <p:spPr>
          <a:xfrm>
            <a:off x="16088159" y="5837653"/>
            <a:ext cx="7049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platformaexpert.ru</a:t>
            </a:r>
            <a:endParaRPr lang="ru-RU" sz="44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55" name="Graphic 166"/>
          <p:cNvSpPr/>
          <p:nvPr/>
        </p:nvSpPr>
        <p:spPr>
          <a:xfrm>
            <a:off x="15776411" y="5736808"/>
            <a:ext cx="1081860" cy="1036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4835"/>
                  <a:pt x="16765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2" y="21593"/>
                  <a:pt x="21593" y="16762"/>
                  <a:pt x="21600" y="10800"/>
                </a:cubicBezTo>
                <a:close/>
                <a:moveTo>
                  <a:pt x="2316" y="11917"/>
                </a:moveTo>
                <a:lnTo>
                  <a:pt x="4501" y="11917"/>
                </a:lnTo>
                <a:cubicBezTo>
                  <a:pt x="4558" y="12921"/>
                  <a:pt x="4701" y="13918"/>
                  <a:pt x="4929" y="14897"/>
                </a:cubicBezTo>
                <a:lnTo>
                  <a:pt x="3277" y="14897"/>
                </a:lnTo>
                <a:cubicBezTo>
                  <a:pt x="2775" y="13971"/>
                  <a:pt x="2449" y="12961"/>
                  <a:pt x="2316" y="11917"/>
                </a:cubicBezTo>
                <a:close/>
                <a:moveTo>
                  <a:pt x="3284" y="6703"/>
                </a:moveTo>
                <a:lnTo>
                  <a:pt x="4929" y="6703"/>
                </a:lnTo>
                <a:cubicBezTo>
                  <a:pt x="4701" y="7682"/>
                  <a:pt x="4558" y="8679"/>
                  <a:pt x="4501" y="9683"/>
                </a:cubicBezTo>
                <a:lnTo>
                  <a:pt x="2316" y="9683"/>
                </a:lnTo>
                <a:cubicBezTo>
                  <a:pt x="2449" y="8639"/>
                  <a:pt x="2775" y="7629"/>
                  <a:pt x="3277" y="6703"/>
                </a:cubicBezTo>
                <a:close/>
                <a:moveTo>
                  <a:pt x="19288" y="9683"/>
                </a:moveTo>
                <a:lnTo>
                  <a:pt x="17099" y="9683"/>
                </a:lnTo>
                <a:cubicBezTo>
                  <a:pt x="17042" y="8679"/>
                  <a:pt x="16899" y="7682"/>
                  <a:pt x="16671" y="6703"/>
                </a:cubicBezTo>
                <a:lnTo>
                  <a:pt x="18323" y="6703"/>
                </a:lnTo>
                <a:cubicBezTo>
                  <a:pt x="18825" y="7629"/>
                  <a:pt x="19151" y="8639"/>
                  <a:pt x="19284" y="9683"/>
                </a:cubicBezTo>
                <a:close/>
                <a:moveTo>
                  <a:pt x="11917" y="2607"/>
                </a:moveTo>
                <a:cubicBezTo>
                  <a:pt x="12582" y="3093"/>
                  <a:pt x="13120" y="3732"/>
                  <a:pt x="13487" y="4469"/>
                </a:cubicBezTo>
                <a:lnTo>
                  <a:pt x="11917" y="4469"/>
                </a:lnTo>
                <a:close/>
                <a:moveTo>
                  <a:pt x="9683" y="4469"/>
                </a:moveTo>
                <a:lnTo>
                  <a:pt x="8113" y="4469"/>
                </a:lnTo>
                <a:cubicBezTo>
                  <a:pt x="8480" y="3732"/>
                  <a:pt x="9018" y="3093"/>
                  <a:pt x="9683" y="2607"/>
                </a:cubicBezTo>
                <a:close/>
                <a:moveTo>
                  <a:pt x="9683" y="6703"/>
                </a:moveTo>
                <a:lnTo>
                  <a:pt x="9683" y="9683"/>
                </a:lnTo>
                <a:lnTo>
                  <a:pt x="6744" y="9683"/>
                </a:lnTo>
                <a:cubicBezTo>
                  <a:pt x="6805" y="8676"/>
                  <a:pt x="6968" y="7677"/>
                  <a:pt x="7231" y="6703"/>
                </a:cubicBezTo>
                <a:close/>
                <a:moveTo>
                  <a:pt x="9683" y="11917"/>
                </a:moveTo>
                <a:lnTo>
                  <a:pt x="9683" y="14897"/>
                </a:lnTo>
                <a:lnTo>
                  <a:pt x="7231" y="14897"/>
                </a:lnTo>
                <a:cubicBezTo>
                  <a:pt x="6968" y="13923"/>
                  <a:pt x="6805" y="12924"/>
                  <a:pt x="6744" y="11917"/>
                </a:cubicBezTo>
                <a:close/>
                <a:moveTo>
                  <a:pt x="9683" y="17131"/>
                </a:moveTo>
                <a:lnTo>
                  <a:pt x="9683" y="18993"/>
                </a:lnTo>
                <a:cubicBezTo>
                  <a:pt x="9018" y="18507"/>
                  <a:pt x="8480" y="17868"/>
                  <a:pt x="8113" y="17131"/>
                </a:cubicBezTo>
                <a:close/>
                <a:moveTo>
                  <a:pt x="11917" y="17131"/>
                </a:moveTo>
                <a:lnTo>
                  <a:pt x="13487" y="17131"/>
                </a:lnTo>
                <a:cubicBezTo>
                  <a:pt x="13120" y="17868"/>
                  <a:pt x="12582" y="18507"/>
                  <a:pt x="11917" y="18993"/>
                </a:cubicBezTo>
                <a:close/>
                <a:moveTo>
                  <a:pt x="11917" y="14897"/>
                </a:moveTo>
                <a:lnTo>
                  <a:pt x="11917" y="11917"/>
                </a:lnTo>
                <a:lnTo>
                  <a:pt x="14856" y="11917"/>
                </a:lnTo>
                <a:cubicBezTo>
                  <a:pt x="14795" y="12924"/>
                  <a:pt x="14632" y="13923"/>
                  <a:pt x="14369" y="14897"/>
                </a:cubicBezTo>
                <a:close/>
                <a:moveTo>
                  <a:pt x="11917" y="9683"/>
                </a:moveTo>
                <a:lnTo>
                  <a:pt x="11917" y="6703"/>
                </a:lnTo>
                <a:lnTo>
                  <a:pt x="14369" y="6703"/>
                </a:lnTo>
                <a:cubicBezTo>
                  <a:pt x="14632" y="7677"/>
                  <a:pt x="14795" y="8676"/>
                  <a:pt x="14856" y="9683"/>
                </a:cubicBezTo>
                <a:close/>
                <a:moveTo>
                  <a:pt x="15954" y="4469"/>
                </a:moveTo>
                <a:cubicBezTo>
                  <a:pt x="15845" y="4210"/>
                  <a:pt x="15731" y="3958"/>
                  <a:pt x="15610" y="3717"/>
                </a:cubicBezTo>
                <a:cubicBezTo>
                  <a:pt x="15940" y="3946"/>
                  <a:pt x="16254" y="4197"/>
                  <a:pt x="16549" y="4469"/>
                </a:cubicBezTo>
                <a:close/>
                <a:moveTo>
                  <a:pt x="5646" y="4469"/>
                </a:moveTo>
                <a:lnTo>
                  <a:pt x="5050" y="4469"/>
                </a:lnTo>
                <a:cubicBezTo>
                  <a:pt x="5345" y="4197"/>
                  <a:pt x="5658" y="3946"/>
                  <a:pt x="5988" y="3717"/>
                </a:cubicBezTo>
                <a:cubicBezTo>
                  <a:pt x="5868" y="3958"/>
                  <a:pt x="5755" y="4210"/>
                  <a:pt x="5646" y="4469"/>
                </a:cubicBezTo>
                <a:close/>
                <a:moveTo>
                  <a:pt x="5646" y="17131"/>
                </a:moveTo>
                <a:cubicBezTo>
                  <a:pt x="5755" y="17390"/>
                  <a:pt x="5869" y="17641"/>
                  <a:pt x="5990" y="17883"/>
                </a:cubicBezTo>
                <a:cubicBezTo>
                  <a:pt x="5660" y="17654"/>
                  <a:pt x="5346" y="17403"/>
                  <a:pt x="5051" y="17131"/>
                </a:cubicBezTo>
                <a:close/>
                <a:moveTo>
                  <a:pt x="15954" y="17131"/>
                </a:moveTo>
                <a:lnTo>
                  <a:pt x="16550" y="17131"/>
                </a:lnTo>
                <a:cubicBezTo>
                  <a:pt x="16255" y="17403"/>
                  <a:pt x="15942" y="17654"/>
                  <a:pt x="15612" y="17883"/>
                </a:cubicBezTo>
                <a:cubicBezTo>
                  <a:pt x="15732" y="17641"/>
                  <a:pt x="15845" y="17390"/>
                  <a:pt x="15954" y="17131"/>
                </a:cubicBezTo>
                <a:close/>
                <a:moveTo>
                  <a:pt x="16671" y="14897"/>
                </a:moveTo>
                <a:cubicBezTo>
                  <a:pt x="16899" y="13918"/>
                  <a:pt x="17042" y="12921"/>
                  <a:pt x="17099" y="11917"/>
                </a:cubicBezTo>
                <a:lnTo>
                  <a:pt x="19284" y="11917"/>
                </a:lnTo>
                <a:cubicBezTo>
                  <a:pt x="19151" y="12961"/>
                  <a:pt x="18825" y="13971"/>
                  <a:pt x="18323" y="14897"/>
                </a:cubicBezTo>
                <a:close/>
              </a:path>
            </a:pathLst>
          </a:custGeom>
          <a:solidFill>
            <a:srgbClr val="6BB37C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064555" y="69830"/>
            <a:ext cx="2175641" cy="198636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53776" y="94245"/>
            <a:ext cx="2034349" cy="203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-15497" y="-25887"/>
            <a:ext cx="24411787" cy="13741887"/>
            <a:chOff x="-15497" y="-25887"/>
            <a:chExt cx="24411787" cy="13741887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42"/>
            <a:stretch/>
          </p:blipFill>
          <p:spPr>
            <a:xfrm>
              <a:off x="-15497" y="0"/>
              <a:ext cx="1387097" cy="13716000"/>
            </a:xfrm>
            <a:prstGeom prst="roundRect">
              <a:avLst>
                <a:gd name="adj" fmla="val 2250"/>
              </a:avLst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497" y="-25887"/>
              <a:ext cx="24411787" cy="1416537"/>
            </a:xfrm>
            <a:prstGeom prst="rect">
              <a:avLst/>
            </a:prstGeom>
          </p:spPr>
        </p:pic>
      </p:grpSp>
      <p:sp>
        <p:nvSpPr>
          <p:cNvPr id="54" name="Trend 2021."/>
          <p:cNvSpPr txBox="1"/>
          <p:nvPr/>
        </p:nvSpPr>
        <p:spPr>
          <a:xfrm>
            <a:off x="1053268" y="101121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5" name="Trend 2021."/>
          <p:cNvSpPr txBox="1"/>
          <p:nvPr/>
        </p:nvSpPr>
        <p:spPr>
          <a:xfrm>
            <a:off x="1522396" y="238670"/>
            <a:ext cx="21335999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ПРОЕКТНЫЕ РЕШЕНИЯ ПО ВСПОМОГАТЕЛЬНЫМ ОБЪЕКТАМ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</a:rPr>
              <a:t>3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627632" y="1364762"/>
            <a:ext cx="22384512" cy="12345221"/>
            <a:chOff x="1807540" y="1390649"/>
            <a:chExt cx="22204604" cy="1206114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807540" y="1390649"/>
              <a:ext cx="22204604" cy="12061141"/>
            </a:xfrm>
            <a:prstGeom prst="rect">
              <a:avLst/>
            </a:prstGeom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sp>
        <p:sp>
          <p:nvSpPr>
            <p:cNvPr id="12" name="Полилиния 11"/>
            <p:cNvSpPr/>
            <p:nvPr/>
          </p:nvSpPr>
          <p:spPr>
            <a:xfrm>
              <a:off x="6086367" y="8808578"/>
              <a:ext cx="5040445" cy="4326640"/>
            </a:xfrm>
            <a:custGeom>
              <a:avLst/>
              <a:gdLst>
                <a:gd name="connsiteX0" fmla="*/ 0 w 5040445"/>
                <a:gd name="connsiteY0" fmla="*/ 2163320 h 4326640"/>
                <a:gd name="connsiteX1" fmla="*/ 1081660 w 5040445"/>
                <a:gd name="connsiteY1" fmla="*/ 1 h 4326640"/>
                <a:gd name="connsiteX2" fmla="*/ 3958785 w 5040445"/>
                <a:gd name="connsiteY2" fmla="*/ 1 h 4326640"/>
                <a:gd name="connsiteX3" fmla="*/ 5040445 w 5040445"/>
                <a:gd name="connsiteY3" fmla="*/ 2163320 h 4326640"/>
                <a:gd name="connsiteX4" fmla="*/ 3958785 w 5040445"/>
                <a:gd name="connsiteY4" fmla="*/ 4326639 h 4326640"/>
                <a:gd name="connsiteX5" fmla="*/ 1081660 w 5040445"/>
                <a:gd name="connsiteY5" fmla="*/ 4326639 h 4326640"/>
                <a:gd name="connsiteX6" fmla="*/ 0 w 5040445"/>
                <a:gd name="connsiteY6" fmla="*/ 2163320 h 432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0445" h="4326640">
                  <a:moveTo>
                    <a:pt x="0" y="2163320"/>
                  </a:moveTo>
                  <a:lnTo>
                    <a:pt x="1081660" y="1"/>
                  </a:lnTo>
                  <a:lnTo>
                    <a:pt x="3958785" y="1"/>
                  </a:lnTo>
                  <a:lnTo>
                    <a:pt x="5040445" y="2163320"/>
                  </a:lnTo>
                  <a:lnTo>
                    <a:pt x="3958785" y="4326639"/>
                  </a:lnTo>
                  <a:lnTo>
                    <a:pt x="1081660" y="4326639"/>
                  </a:lnTo>
                  <a:lnTo>
                    <a:pt x="0" y="2163320"/>
                  </a:lnTo>
                  <a:close/>
                </a:path>
              </a:pathLst>
            </a:custGeom>
            <a:solidFill>
              <a:srgbClr val="0379B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590" tIns="752597" rIns="780590" bIns="752597" numCol="1" spcCol="1270" anchor="ctr" anchorCtr="0">
              <a:noAutofit/>
            </a:bodyPr>
            <a:lstStyle/>
            <a:p>
              <a:pPr marL="857250" lvl="0" indent="-85725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Blip>
                  <a:blip r:embed="rId4"/>
                </a:buBlip>
              </a:pPr>
              <a:r>
                <a:rPr lang="ru-RU" sz="6500" kern="1200" dirty="0" smtClean="0">
                  <a:latin typeface="Montserrat Bold"/>
                </a:rPr>
                <a:t>КПП</a:t>
              </a:r>
              <a:endParaRPr lang="ru-RU" sz="6500" kern="1200" dirty="0">
                <a:latin typeface="Montserrat Bold"/>
              </a:endParaRPr>
            </a:p>
          </p:txBody>
        </p:sp>
        <p:sp>
          <p:nvSpPr>
            <p:cNvPr id="14" name="Шестиугольник 13"/>
            <p:cNvSpPr/>
            <p:nvPr/>
          </p:nvSpPr>
          <p:spPr>
            <a:xfrm>
              <a:off x="1807540" y="6456696"/>
              <a:ext cx="5040445" cy="4326640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5"/>
              <a:stretch>
                <a:fillRect/>
              </a:stretch>
            </a:blipFill>
            <a:ln w="76200">
              <a:solidFill>
                <a:srgbClr val="0379B2"/>
              </a:solidFill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олилиния 15"/>
            <p:cNvSpPr/>
            <p:nvPr/>
          </p:nvSpPr>
          <p:spPr>
            <a:xfrm>
              <a:off x="10360753" y="6423555"/>
              <a:ext cx="5040445" cy="4326640"/>
            </a:xfrm>
            <a:custGeom>
              <a:avLst/>
              <a:gdLst>
                <a:gd name="connsiteX0" fmla="*/ 0 w 5040445"/>
                <a:gd name="connsiteY0" fmla="*/ 2163320 h 4326640"/>
                <a:gd name="connsiteX1" fmla="*/ 1081660 w 5040445"/>
                <a:gd name="connsiteY1" fmla="*/ 1 h 4326640"/>
                <a:gd name="connsiteX2" fmla="*/ 3958785 w 5040445"/>
                <a:gd name="connsiteY2" fmla="*/ 1 h 4326640"/>
                <a:gd name="connsiteX3" fmla="*/ 5040445 w 5040445"/>
                <a:gd name="connsiteY3" fmla="*/ 2163320 h 4326640"/>
                <a:gd name="connsiteX4" fmla="*/ 3958785 w 5040445"/>
                <a:gd name="connsiteY4" fmla="*/ 4326639 h 4326640"/>
                <a:gd name="connsiteX5" fmla="*/ 1081660 w 5040445"/>
                <a:gd name="connsiteY5" fmla="*/ 4326639 h 4326640"/>
                <a:gd name="connsiteX6" fmla="*/ 0 w 5040445"/>
                <a:gd name="connsiteY6" fmla="*/ 2163320 h 432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0445" h="4326640">
                  <a:moveTo>
                    <a:pt x="0" y="2163320"/>
                  </a:moveTo>
                  <a:lnTo>
                    <a:pt x="1081660" y="1"/>
                  </a:lnTo>
                  <a:lnTo>
                    <a:pt x="3958785" y="1"/>
                  </a:lnTo>
                  <a:lnTo>
                    <a:pt x="5040445" y="2163320"/>
                  </a:lnTo>
                  <a:lnTo>
                    <a:pt x="3958785" y="4326639"/>
                  </a:lnTo>
                  <a:lnTo>
                    <a:pt x="1081660" y="4326639"/>
                  </a:lnTo>
                  <a:lnTo>
                    <a:pt x="0" y="2163320"/>
                  </a:lnTo>
                  <a:close/>
                </a:path>
              </a:pathLst>
            </a:custGeom>
            <a:solidFill>
              <a:srgbClr val="0379B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590" tIns="752597" rIns="780590" bIns="752597" numCol="1" spcCol="1270" anchor="ctr" anchorCtr="0">
              <a:noAutofit/>
            </a:bodyPr>
            <a:lstStyle/>
            <a:p>
              <a:pPr marL="857250" lvl="0" indent="-85725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Blip>
                  <a:blip r:embed="rId4"/>
                </a:buBlip>
              </a:pPr>
              <a:r>
                <a:rPr lang="ru-RU" sz="6500" kern="1200" dirty="0" smtClean="0">
                  <a:latin typeface="Montserrat Bold"/>
                </a:rPr>
                <a:t>ДЭС</a:t>
              </a:r>
              <a:endParaRPr lang="ru-RU" sz="6500" kern="1200" dirty="0">
                <a:latin typeface="Montserrat Bold"/>
              </a:endParaRPr>
            </a:p>
          </p:txBody>
        </p:sp>
        <p:sp>
          <p:nvSpPr>
            <p:cNvPr id="29" name="Шестиугольник 28"/>
            <p:cNvSpPr/>
            <p:nvPr/>
          </p:nvSpPr>
          <p:spPr>
            <a:xfrm>
              <a:off x="14657344" y="8801721"/>
              <a:ext cx="5040445" cy="4326640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6"/>
              <a:stretch>
                <a:fillRect/>
              </a:stretch>
            </a:blipFill>
            <a:ln w="76200">
              <a:solidFill>
                <a:srgbClr val="0379B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Полилиния 30"/>
            <p:cNvSpPr/>
            <p:nvPr/>
          </p:nvSpPr>
          <p:spPr>
            <a:xfrm>
              <a:off x="6086367" y="4092243"/>
              <a:ext cx="5040445" cy="4326640"/>
            </a:xfrm>
            <a:custGeom>
              <a:avLst/>
              <a:gdLst>
                <a:gd name="connsiteX0" fmla="*/ 0 w 5040445"/>
                <a:gd name="connsiteY0" fmla="*/ 2163320 h 4326640"/>
                <a:gd name="connsiteX1" fmla="*/ 1081660 w 5040445"/>
                <a:gd name="connsiteY1" fmla="*/ 1 h 4326640"/>
                <a:gd name="connsiteX2" fmla="*/ 3958785 w 5040445"/>
                <a:gd name="connsiteY2" fmla="*/ 1 h 4326640"/>
                <a:gd name="connsiteX3" fmla="*/ 5040445 w 5040445"/>
                <a:gd name="connsiteY3" fmla="*/ 2163320 h 4326640"/>
                <a:gd name="connsiteX4" fmla="*/ 3958785 w 5040445"/>
                <a:gd name="connsiteY4" fmla="*/ 4326639 h 4326640"/>
                <a:gd name="connsiteX5" fmla="*/ 1081660 w 5040445"/>
                <a:gd name="connsiteY5" fmla="*/ 4326639 h 4326640"/>
                <a:gd name="connsiteX6" fmla="*/ 0 w 5040445"/>
                <a:gd name="connsiteY6" fmla="*/ 2163320 h 432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0445" h="4326640">
                  <a:moveTo>
                    <a:pt x="0" y="2163320"/>
                  </a:moveTo>
                  <a:lnTo>
                    <a:pt x="1081660" y="1"/>
                  </a:lnTo>
                  <a:lnTo>
                    <a:pt x="3958785" y="1"/>
                  </a:lnTo>
                  <a:lnTo>
                    <a:pt x="5040445" y="2163320"/>
                  </a:lnTo>
                  <a:lnTo>
                    <a:pt x="3958785" y="4326639"/>
                  </a:lnTo>
                  <a:lnTo>
                    <a:pt x="1081660" y="4326639"/>
                  </a:lnTo>
                  <a:lnTo>
                    <a:pt x="0" y="2163320"/>
                  </a:lnTo>
                  <a:close/>
                </a:path>
              </a:pathLst>
            </a:custGeom>
            <a:solidFill>
              <a:srgbClr val="0379B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590" tIns="752597" rIns="780590" bIns="752597" numCol="1" spcCol="1270" anchor="ctr" anchorCtr="0">
              <a:noAutofit/>
            </a:bodyPr>
            <a:lstStyle/>
            <a:p>
              <a:pPr marL="857250" lvl="0" indent="-85725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Blip>
                  <a:blip r:embed="rId4"/>
                </a:buBlip>
              </a:pPr>
              <a:r>
                <a:rPr lang="ru-RU" sz="6500" kern="1200" dirty="0" smtClean="0">
                  <a:latin typeface="Montserrat Bold"/>
                </a:rPr>
                <a:t>КНС</a:t>
              </a:r>
              <a:endParaRPr lang="ru-RU" sz="6500" kern="1200" dirty="0">
                <a:latin typeface="Montserrat Bold"/>
              </a:endParaRPr>
            </a:p>
          </p:txBody>
        </p:sp>
        <p:sp>
          <p:nvSpPr>
            <p:cNvPr id="34" name="Шестиугольник 33"/>
            <p:cNvSpPr/>
            <p:nvPr/>
          </p:nvSpPr>
          <p:spPr>
            <a:xfrm>
              <a:off x="10360753" y="1707219"/>
              <a:ext cx="5040445" cy="4326640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7"/>
              <a:stretch>
                <a:fillRect/>
              </a:stretch>
            </a:blipFill>
            <a:ln w="76200">
              <a:solidFill>
                <a:srgbClr val="0379B2"/>
              </a:solidFill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Полилиния 35"/>
            <p:cNvSpPr/>
            <p:nvPr/>
          </p:nvSpPr>
          <p:spPr>
            <a:xfrm>
              <a:off x="14657344" y="4085386"/>
              <a:ext cx="5040445" cy="4326640"/>
            </a:xfrm>
            <a:custGeom>
              <a:avLst/>
              <a:gdLst>
                <a:gd name="connsiteX0" fmla="*/ 0 w 5040445"/>
                <a:gd name="connsiteY0" fmla="*/ 2163320 h 4326640"/>
                <a:gd name="connsiteX1" fmla="*/ 1081660 w 5040445"/>
                <a:gd name="connsiteY1" fmla="*/ 1 h 4326640"/>
                <a:gd name="connsiteX2" fmla="*/ 3958785 w 5040445"/>
                <a:gd name="connsiteY2" fmla="*/ 1 h 4326640"/>
                <a:gd name="connsiteX3" fmla="*/ 5040445 w 5040445"/>
                <a:gd name="connsiteY3" fmla="*/ 2163320 h 4326640"/>
                <a:gd name="connsiteX4" fmla="*/ 3958785 w 5040445"/>
                <a:gd name="connsiteY4" fmla="*/ 4326639 h 4326640"/>
                <a:gd name="connsiteX5" fmla="*/ 1081660 w 5040445"/>
                <a:gd name="connsiteY5" fmla="*/ 4326639 h 4326640"/>
                <a:gd name="connsiteX6" fmla="*/ 0 w 5040445"/>
                <a:gd name="connsiteY6" fmla="*/ 2163320 h 432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0445" h="4326640">
                  <a:moveTo>
                    <a:pt x="0" y="2163320"/>
                  </a:moveTo>
                  <a:lnTo>
                    <a:pt x="1081660" y="1"/>
                  </a:lnTo>
                  <a:lnTo>
                    <a:pt x="3958785" y="1"/>
                  </a:lnTo>
                  <a:lnTo>
                    <a:pt x="5040445" y="2163320"/>
                  </a:lnTo>
                  <a:lnTo>
                    <a:pt x="3958785" y="4326639"/>
                  </a:lnTo>
                  <a:lnTo>
                    <a:pt x="1081660" y="4326639"/>
                  </a:lnTo>
                  <a:lnTo>
                    <a:pt x="0" y="2163320"/>
                  </a:lnTo>
                  <a:close/>
                </a:path>
              </a:pathLst>
            </a:custGeom>
            <a:solidFill>
              <a:srgbClr val="0379B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0590" tIns="752597" rIns="780590" bIns="752597" numCol="1" spcCol="1270" anchor="ctr" anchorCtr="0">
              <a:noAutofit/>
            </a:bodyPr>
            <a:lstStyle/>
            <a:p>
              <a:pPr marL="857250" lvl="0" indent="-85725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Blip>
                  <a:blip r:embed="rId4"/>
                </a:buBlip>
              </a:pPr>
              <a:r>
                <a:rPr lang="ru-RU" sz="6500" kern="1200" dirty="0" smtClean="0">
                  <a:latin typeface="Montserrat Bold"/>
                </a:rPr>
                <a:t>ТП</a:t>
              </a:r>
              <a:endParaRPr lang="ru-RU" sz="6500" kern="1200" dirty="0">
                <a:latin typeface="Montserrat Bold"/>
              </a:endParaRPr>
            </a:p>
          </p:txBody>
        </p:sp>
        <p:sp>
          <p:nvSpPr>
            <p:cNvPr id="38" name="Шестиугольник 37"/>
            <p:cNvSpPr/>
            <p:nvPr/>
          </p:nvSpPr>
          <p:spPr>
            <a:xfrm>
              <a:off x="18971698" y="1791992"/>
              <a:ext cx="5040445" cy="4326640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8"/>
              <a:stretch>
                <a:fillRect/>
              </a:stretch>
            </a:blipFill>
            <a:ln w="76200">
              <a:solidFill>
                <a:srgbClr val="0379B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35976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16342641" y="6202817"/>
            <a:ext cx="7281774" cy="7282708"/>
          </a:xfrm>
          <a:prstGeom prst="roundRect">
            <a:avLst>
              <a:gd name="adj" fmla="val 3118"/>
            </a:avLst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softEdge rad="1270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828419" y="6202817"/>
            <a:ext cx="7281774" cy="7282708"/>
          </a:xfrm>
          <a:prstGeom prst="roundRect">
            <a:avLst>
              <a:gd name="adj" fmla="val 3118"/>
            </a:avLst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softEdge rad="1270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40468" y="6202817"/>
            <a:ext cx="5801192" cy="7282708"/>
          </a:xfrm>
          <a:prstGeom prst="roundRect">
            <a:avLst>
              <a:gd name="adj" fmla="val 3118"/>
            </a:avLst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softEdge rad="1270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411787" cy="1416537"/>
          </a:xfrm>
          <a:prstGeom prst="rect">
            <a:avLst/>
          </a:prstGeom>
        </p:spPr>
      </p:pic>
      <p:sp>
        <p:nvSpPr>
          <p:cNvPr id="54" name="Trend 2021."/>
          <p:cNvSpPr txBox="1"/>
          <p:nvPr/>
        </p:nvSpPr>
        <p:spPr>
          <a:xfrm>
            <a:off x="1053268" y="101121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5" name="Trend 2021."/>
          <p:cNvSpPr txBox="1"/>
          <p:nvPr/>
        </p:nvSpPr>
        <p:spPr>
          <a:xfrm>
            <a:off x="1801306" y="238670"/>
            <a:ext cx="21335999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ОБОСНОВАНИЕ ПРОТИВОПОЖАРНЫХ РАССТОЯНИЙ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  <a:latin typeface="Montserrat Bold"/>
              </a:rPr>
              <a:t>4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70" y="6355380"/>
            <a:ext cx="5514988" cy="3481420"/>
          </a:xfrm>
          <a:prstGeom prst="roundRect">
            <a:avLst>
              <a:gd name="adj" fmla="val 6565"/>
            </a:avLst>
          </a:prstGeom>
          <a:ln>
            <a:noFill/>
          </a:ln>
          <a:effectLst>
            <a:glow rad="596900">
              <a:schemeClr val="accent6">
                <a:satMod val="175000"/>
                <a:alpha val="20000"/>
              </a:schemeClr>
            </a:glo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Скругленный прямоугольник 29"/>
          <p:cNvSpPr/>
          <p:nvPr/>
        </p:nvSpPr>
        <p:spPr>
          <a:xfrm>
            <a:off x="1754509" y="1521046"/>
            <a:ext cx="6383960" cy="3252803"/>
          </a:xfrm>
          <a:prstGeom prst="roundRect">
            <a:avLst/>
          </a:prstGeom>
          <a:solidFill>
            <a:srgbClr val="820000">
              <a:alpha val="70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4000" smtClean="0">
                <a:solidFill>
                  <a:schemeClr val="bg1"/>
                </a:solidFill>
                <a:latin typeface="Montserrat Bold"/>
              </a:rPr>
              <a:t>До АЗС и </a:t>
            </a:r>
            <a:r>
              <a:rPr lang="ru-RU" sz="4000" dirty="0">
                <a:solidFill>
                  <a:schemeClr val="bg1"/>
                </a:solidFill>
                <a:latin typeface="Montserrat Bold"/>
              </a:rPr>
              <a:t>пожароопасных объектов </a:t>
            </a:r>
            <a:endParaRPr lang="ru-RU" sz="4000" dirty="0" smtClean="0">
              <a:solidFill>
                <a:schemeClr val="bg1"/>
              </a:solidFill>
              <a:latin typeface="Montserrat Bold"/>
            </a:endParaRPr>
          </a:p>
          <a:p>
            <a:r>
              <a:rPr lang="ru-RU" sz="3200" dirty="0" smtClean="0">
                <a:solidFill>
                  <a:schemeClr val="bg1"/>
                </a:solidFill>
                <a:latin typeface="Montserrat Bold"/>
              </a:rPr>
              <a:t>(</a:t>
            </a:r>
            <a:r>
              <a:rPr lang="ru-RU" sz="3200" dirty="0">
                <a:solidFill>
                  <a:schemeClr val="bg1"/>
                </a:solidFill>
                <a:latin typeface="Montserrat Bold"/>
              </a:rPr>
              <a:t>табл.12-15, 17-20 ФЗ №123)</a:t>
            </a:r>
            <a:endParaRPr lang="ru-RU" sz="3200" b="0" dirty="0">
              <a:solidFill>
                <a:srgbClr val="FFFFFF"/>
              </a:solidFill>
              <a:latin typeface="Montserrat Bold"/>
              <a:sym typeface="Helvetica Neue Medium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06" y="10019343"/>
            <a:ext cx="5507661" cy="3339554"/>
          </a:xfrm>
          <a:prstGeom prst="roundRect">
            <a:avLst>
              <a:gd name="adj" fmla="val 7189"/>
            </a:avLst>
          </a:prstGeom>
          <a:ln>
            <a:noFill/>
          </a:ln>
          <a:effectLst>
            <a:glow rad="596900">
              <a:schemeClr val="accent6">
                <a:satMod val="175000"/>
                <a:alpha val="20000"/>
              </a:schemeClr>
            </a:glo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6" name="Скругленный прямоугольник 35"/>
          <p:cNvSpPr/>
          <p:nvPr/>
        </p:nvSpPr>
        <p:spPr>
          <a:xfrm>
            <a:off x="9265692" y="1549230"/>
            <a:ext cx="6383959" cy="3252803"/>
          </a:xfrm>
          <a:prstGeom prst="round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4000" dirty="0" smtClean="0">
                <a:solidFill>
                  <a:schemeClr val="bg1"/>
                </a:solidFill>
                <a:latin typeface="Montserrat Bold"/>
              </a:rPr>
              <a:t>До иных объектов на смежной территории 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Montserrat Bold"/>
              </a:rPr>
              <a:t>(СП 4.13130.2013*)</a:t>
            </a:r>
            <a:endParaRPr lang="ru-RU" sz="3200" b="0" dirty="0">
              <a:solidFill>
                <a:srgbClr val="FFFFFF"/>
              </a:solidFill>
              <a:latin typeface="Montserrat Bold"/>
              <a:sym typeface="Helvetica Neue Medium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6801786" y="1507766"/>
            <a:ext cx="6383959" cy="3224619"/>
          </a:xfrm>
          <a:prstGeom prst="roundRect">
            <a:avLst/>
          </a:prstGeom>
          <a:solidFill>
            <a:srgbClr val="339933">
              <a:alpha val="70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4000" dirty="0" smtClean="0">
                <a:solidFill>
                  <a:schemeClr val="bg1"/>
                </a:solidFill>
                <a:latin typeface="Montserrat Bold"/>
              </a:rPr>
              <a:t>До границ лесных насаждений 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Montserrat Bold"/>
              </a:rPr>
              <a:t>(</a:t>
            </a:r>
            <a:r>
              <a:rPr lang="ru-RU" sz="3200" dirty="0">
                <a:solidFill>
                  <a:schemeClr val="bg1"/>
                </a:solidFill>
                <a:latin typeface="Montserrat Bold"/>
              </a:rPr>
              <a:t>СП 4.13130.2013*</a:t>
            </a:r>
            <a:r>
              <a:rPr lang="ru-RU" sz="3200" dirty="0" smtClean="0">
                <a:solidFill>
                  <a:schemeClr val="bg1"/>
                </a:solidFill>
                <a:latin typeface="Montserrat Bold"/>
              </a:rPr>
              <a:t>)</a:t>
            </a:r>
            <a:endParaRPr lang="ru-RU" sz="3200" b="0" dirty="0">
              <a:solidFill>
                <a:srgbClr val="FFFFFF"/>
              </a:solidFill>
              <a:latin typeface="Montserrat Bold"/>
              <a:sym typeface="Helvetica Neue Medium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6355380"/>
            <a:ext cx="6972300" cy="6917622"/>
          </a:xfrm>
          <a:prstGeom prst="roundRect">
            <a:avLst>
              <a:gd name="adj" fmla="val 3002"/>
            </a:avLst>
          </a:prstGeom>
          <a:ln>
            <a:noFill/>
          </a:ln>
          <a:effectLst>
            <a:glow rad="596900">
              <a:schemeClr val="accent6">
                <a:satMod val="175000"/>
                <a:alpha val="20000"/>
              </a:schemeClr>
            </a:glo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5"/>
          <a:stretch/>
        </p:blipFill>
        <p:spPr>
          <a:xfrm>
            <a:off x="16591510" y="6355380"/>
            <a:ext cx="6808836" cy="6978104"/>
          </a:xfrm>
          <a:prstGeom prst="roundRect">
            <a:avLst>
              <a:gd name="adj" fmla="val 939"/>
            </a:avLst>
          </a:prstGeom>
          <a:ln>
            <a:noFill/>
          </a:ln>
          <a:effectLst>
            <a:glow rad="596900">
              <a:schemeClr val="accent6">
                <a:satMod val="175000"/>
                <a:alpha val="20000"/>
              </a:schemeClr>
            </a:glo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Стрелка вниз 20"/>
          <p:cNvSpPr/>
          <p:nvPr/>
        </p:nvSpPr>
        <p:spPr>
          <a:xfrm>
            <a:off x="11573994" y="4907455"/>
            <a:ext cx="1767354" cy="1280372"/>
          </a:xfrm>
          <a:prstGeom prst="downArrow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>
              <a:solidFill>
                <a:schemeClr val="bg1"/>
              </a:solidFill>
              <a:sym typeface="Helvetica Neue Medium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19110089" y="4907455"/>
            <a:ext cx="1767354" cy="1280372"/>
          </a:xfrm>
          <a:prstGeom prst="downArrow">
            <a:avLst/>
          </a:prstGeom>
          <a:solidFill>
            <a:srgbClr val="339933">
              <a:alpha val="70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>
              <a:solidFill>
                <a:schemeClr val="bg1"/>
              </a:solidFill>
              <a:sym typeface="Helvetica Neue Medium"/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4057387" y="4907455"/>
            <a:ext cx="1767354" cy="1280372"/>
          </a:xfrm>
          <a:prstGeom prst="downArrow">
            <a:avLst/>
          </a:prstGeom>
          <a:solidFill>
            <a:srgbClr val="820000">
              <a:alpha val="70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>
              <a:solidFill>
                <a:schemeClr val="bg1"/>
              </a:solidFill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5169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1776745" y="2942481"/>
            <a:ext cx="8249783" cy="8616628"/>
          </a:xfrm>
          <a:prstGeom prst="rect">
            <a:avLst/>
          </a:prstGeom>
          <a:solidFill>
            <a:srgbClr val="779DB3">
              <a:alpha val="9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81631" y="3386919"/>
            <a:ext cx="8224214" cy="861662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411787" cy="1416537"/>
          </a:xfrm>
          <a:prstGeom prst="rect">
            <a:avLst/>
          </a:prstGeom>
        </p:spPr>
      </p:pic>
      <p:sp>
        <p:nvSpPr>
          <p:cNvPr id="5" name="Trend 2021."/>
          <p:cNvSpPr txBox="1"/>
          <p:nvPr/>
        </p:nvSpPr>
        <p:spPr>
          <a:xfrm>
            <a:off x="2215945" y="-186742"/>
            <a:ext cx="21335999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НАРУЖНОЕ ПРОТИВОПОЖАРНОЕ ВОДОСНАБЖЕНИЕ, ПОДЪЕЗДЫ ПТ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</a:rPr>
              <a:t>5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859" y="3123012"/>
            <a:ext cx="8043670" cy="870160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11501838" y="2578182"/>
            <a:ext cx="11638023" cy="544830"/>
          </a:xfrm>
          <a:prstGeom prst="roundRect">
            <a:avLst/>
          </a:prstGeom>
          <a:solidFill>
            <a:srgbClr val="0379B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32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rPr>
              <a:t>Выбор источника НППВ (</a:t>
            </a:r>
            <a:r>
              <a:rPr kumimoji="0" lang="ru-RU" sz="320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rPr>
              <a:t>ст. 68</a:t>
            </a:r>
            <a:r>
              <a:rPr kumimoji="0" lang="ru-RU" sz="32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rPr>
              <a:t>, 99 ФЗ №123)</a:t>
            </a:r>
            <a:endParaRPr kumimoji="0" lang="ru-RU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ontserrat Bold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501834" y="3386919"/>
            <a:ext cx="11638024" cy="544830"/>
          </a:xfrm>
          <a:prstGeom prst="roundRect">
            <a:avLst/>
          </a:prstGeom>
          <a:solidFill>
            <a:srgbClr val="0379B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Количество </a:t>
            </a:r>
            <a:r>
              <a:rPr lang="ru-RU" sz="3200" dirty="0" smtClean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ПГ, </a:t>
            </a:r>
            <a:r>
              <a:rPr lang="ru-RU" sz="3200" dirty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места установки </a:t>
            </a:r>
            <a:r>
              <a:rPr lang="ru-RU" sz="3200" dirty="0" smtClean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ПГ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1501835" y="4976811"/>
            <a:ext cx="11638024" cy="544830"/>
          </a:xfrm>
          <a:prstGeom prst="roundRect">
            <a:avLst/>
          </a:prstGeom>
          <a:solidFill>
            <a:srgbClr val="0379B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Тип сетей с ПГ, гарантированный напор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501834" y="5786595"/>
            <a:ext cx="11638024" cy="544830"/>
          </a:xfrm>
          <a:prstGeom prst="roundRect">
            <a:avLst/>
          </a:prstGeom>
          <a:solidFill>
            <a:srgbClr val="0379B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Расстояние от ПГ до здания 200 м по дорогам 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1501834" y="6592333"/>
            <a:ext cx="11638024" cy="544830"/>
          </a:xfrm>
          <a:prstGeom prst="roundRect">
            <a:avLst/>
          </a:prstGeom>
          <a:solidFill>
            <a:srgbClr val="0379B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Соответствие решений сведениям в ИОС2  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501836" y="8225766"/>
            <a:ext cx="11638025" cy="54483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32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rPr>
              <a:t>Число продольных сторон подъезда ПТ к зданию </a:t>
            </a:r>
            <a:r>
              <a:rPr kumimoji="0" lang="ru-RU" sz="320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rPr>
              <a:t> </a:t>
            </a:r>
            <a:endParaRPr kumimoji="0" lang="ru-RU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ontserrat Bold"/>
              <a:ea typeface="+mn-ea"/>
              <a:cs typeface="+mn-cs"/>
              <a:sym typeface="Helvetica Neue Medium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501837" y="9174175"/>
            <a:ext cx="11638024" cy="54483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Расстояния от подъездов для ПТ до стен здания  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1501836" y="10091140"/>
            <a:ext cx="11638025" cy="54483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Соответствие ширины </a:t>
            </a:r>
            <a:r>
              <a:rPr lang="ru-RU" sz="3200" dirty="0" smtClean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проездов </a:t>
            </a:r>
            <a:r>
              <a:rPr lang="ru-RU" sz="3200" dirty="0">
                <a:solidFill>
                  <a:srgbClr val="FFFFFF"/>
                </a:solidFill>
                <a:latin typeface="Montserrat Bold"/>
                <a:sym typeface="Helvetica Neue Medium"/>
              </a:rPr>
              <a:t>для ПТ </a:t>
            </a:r>
            <a:endParaRPr lang="ru-RU" sz="3200" dirty="0">
              <a:solidFill>
                <a:srgbClr val="FFFFFF"/>
              </a:solidFill>
              <a:latin typeface="Montserrat Bold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1501837" y="11963943"/>
            <a:ext cx="11638024" cy="54483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Соответствие решений </a:t>
            </a:r>
            <a:r>
              <a:rPr lang="ru-RU" sz="3200" dirty="0" smtClean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сведениям в ПЗУ</a:t>
            </a:r>
            <a:endParaRPr lang="ru-RU" sz="3200" dirty="0">
              <a:solidFill>
                <a:srgbClr val="FFFFFF"/>
              </a:solidFill>
              <a:latin typeface="Montserrat Bold"/>
              <a:ea typeface="+mn-ea"/>
              <a:cs typeface="+mn-cs"/>
              <a:sym typeface="Helvetica Neue Medium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501836" y="11046978"/>
            <a:ext cx="11638025" cy="54483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Соответствие </a:t>
            </a:r>
            <a:r>
              <a:rPr lang="ru-RU" sz="3200" dirty="0" smtClean="0">
                <a:solidFill>
                  <a:srgbClr val="FFFFFF"/>
                </a:solidFill>
                <a:latin typeface="Montserrat Bold"/>
                <a:ea typeface="+mn-ea"/>
                <a:cs typeface="+mn-cs"/>
                <a:sym typeface="Helvetica Neue Medium"/>
              </a:rPr>
              <a:t>разворотных площадок 15х15 м</a:t>
            </a:r>
            <a:endParaRPr lang="ru-RU" sz="3200" dirty="0">
              <a:solidFill>
                <a:srgbClr val="FFFFFF"/>
              </a:solidFill>
              <a:latin typeface="Montserrat Bold"/>
              <a:ea typeface="+mn-ea"/>
              <a:cs typeface="+mn-cs"/>
              <a:sym typeface="Helvetica Neue Medium"/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4571" y="2542265"/>
            <a:ext cx="1675142" cy="1675142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83.userapi.com/impg/mm7sNd7pRTkjY4cIGo4ASYkrHTDwTsd7-TdmHA/et8qnb_AsUw.jpg?size=1000x800&amp;quality=96&amp;sign=58511c53a14ac22dd1ccafcb54e0e635&amp;c_uniq_tag=k4gHdXcLQ3LShfEqKhZkpQ4f7TrCHhiACw3g-GPQM9s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438" y="11043960"/>
            <a:ext cx="1701407" cy="1473899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Левая фигурная скобка 10"/>
          <p:cNvSpPr/>
          <p:nvPr/>
        </p:nvSpPr>
        <p:spPr>
          <a:xfrm>
            <a:off x="10636559" y="2494909"/>
            <a:ext cx="576986" cy="4804423"/>
          </a:xfrm>
          <a:prstGeom prst="leftBrace">
            <a:avLst>
              <a:gd name="adj1" fmla="val 8333"/>
              <a:gd name="adj2" fmla="val 51523"/>
            </a:avLst>
          </a:prstGeom>
          <a:noFill/>
          <a:ln w="31750" cap="flat" cmpd="sng">
            <a:solidFill>
              <a:srgbClr val="0379B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1" name="Левая фигурная скобка 30"/>
          <p:cNvSpPr/>
          <p:nvPr/>
        </p:nvSpPr>
        <p:spPr>
          <a:xfrm>
            <a:off x="10636559" y="7961343"/>
            <a:ext cx="576986" cy="4804423"/>
          </a:xfrm>
          <a:prstGeom prst="leftBrace">
            <a:avLst>
              <a:gd name="adj1" fmla="val 8333"/>
              <a:gd name="adj2" fmla="val 51523"/>
            </a:avLst>
          </a:prstGeom>
          <a:noFill/>
          <a:ln w="31750" cap="flat">
            <a:solidFill>
              <a:schemeClr val="accent5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1501835" y="4184197"/>
            <a:ext cx="11638024" cy="544830"/>
          </a:xfrm>
          <a:prstGeom prst="roundRect">
            <a:avLst/>
          </a:prstGeom>
          <a:solidFill>
            <a:srgbClr val="0379B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dirty="0" smtClean="0">
                <a:solidFill>
                  <a:srgbClr val="FFFFFF"/>
                </a:solidFill>
                <a:latin typeface="Montserrat Bold"/>
                <a:sym typeface="Helvetica Neue Medium"/>
              </a:rPr>
              <a:t>Сквозные </a:t>
            </a:r>
            <a:r>
              <a:rPr lang="ru-RU" sz="3200" dirty="0">
                <a:solidFill>
                  <a:srgbClr val="FFFFFF"/>
                </a:solidFill>
                <a:latin typeface="Montserrat Bold"/>
                <a:sym typeface="Helvetica Neue Medium"/>
              </a:rPr>
              <a:t>проходы в здании и </a:t>
            </a:r>
            <a:r>
              <a:rPr lang="ru-RU" sz="3200" dirty="0" smtClean="0">
                <a:solidFill>
                  <a:srgbClr val="FFFFFF"/>
                </a:solidFill>
                <a:latin typeface="Montserrat Bold"/>
                <a:sym typeface="Helvetica Neue Medium"/>
              </a:rPr>
              <a:t>сквозные проезды к ПГ</a:t>
            </a:r>
            <a:endParaRPr lang="ru-RU" sz="3200" dirty="0">
              <a:solidFill>
                <a:srgbClr val="FFFFFF"/>
              </a:solidFill>
              <a:latin typeface="Montserrat Bold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1249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20955801" y="4587779"/>
            <a:ext cx="3204000" cy="3384000"/>
          </a:xfrm>
          <a:prstGeom prst="roundRect">
            <a:avLst>
              <a:gd name="adj" fmla="val 6829"/>
            </a:avLst>
          </a:prstGeom>
          <a:solidFill>
            <a:schemeClr val="accent5">
              <a:lumMod val="60000"/>
              <a:lumOff val="40000"/>
              <a:alpha val="9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698456" y="6993155"/>
            <a:ext cx="4738260" cy="3241091"/>
          </a:xfrm>
          <a:prstGeom prst="roundRect">
            <a:avLst>
              <a:gd name="adj" fmla="val 6829"/>
            </a:avLst>
          </a:prstGeom>
          <a:solidFill>
            <a:srgbClr val="A0BAC8">
              <a:alpha val="9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450972" y="10057326"/>
            <a:ext cx="5876144" cy="3047523"/>
          </a:xfrm>
          <a:prstGeom prst="roundRect">
            <a:avLst>
              <a:gd name="adj" fmla="val 6829"/>
            </a:avLst>
          </a:prstGeom>
          <a:solidFill>
            <a:srgbClr val="E1E2E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Выгнутая вниз стрелка 12"/>
          <p:cNvSpPr/>
          <p:nvPr/>
        </p:nvSpPr>
        <p:spPr>
          <a:xfrm rot="2170135">
            <a:off x="8130436" y="4170779"/>
            <a:ext cx="9146367" cy="7734350"/>
          </a:xfrm>
          <a:prstGeom prst="curvedUpArrow">
            <a:avLst>
              <a:gd name="adj1" fmla="val 25000"/>
              <a:gd name="adj2" fmla="val 50000"/>
              <a:gd name="adj3" fmla="val 27472"/>
            </a:avLst>
          </a:prstGeom>
          <a:gradFill flip="none" rotWithShape="1">
            <a:gsLst>
              <a:gs pos="64000">
                <a:srgbClr val="87C9E3"/>
              </a:gs>
              <a:gs pos="89000">
                <a:srgbClr val="9EC8DA">
                  <a:lumMod val="46000"/>
                  <a:lumOff val="54000"/>
                  <a:alpha val="83000"/>
                </a:srgbClr>
              </a:gs>
              <a:gs pos="11000">
                <a:srgbClr val="60BADE"/>
              </a:gs>
            </a:gsLst>
            <a:lin ang="162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522396" y="4441529"/>
            <a:ext cx="12597514" cy="8640000"/>
          </a:xfrm>
          <a:prstGeom prst="roundRect">
            <a:avLst>
              <a:gd name="adj" fmla="val 4282"/>
            </a:avLst>
          </a:prstGeom>
          <a:solidFill>
            <a:srgbClr val="779DB3">
              <a:alpha val="5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552" y="-25887"/>
            <a:ext cx="24379200" cy="13741887"/>
            <a:chOff x="-15498" y="-25887"/>
            <a:chExt cx="24379200" cy="13741887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42"/>
            <a:stretch/>
          </p:blipFill>
          <p:spPr>
            <a:xfrm>
              <a:off x="-15497" y="0"/>
              <a:ext cx="1387097" cy="13716000"/>
            </a:xfrm>
            <a:prstGeom prst="roundRect">
              <a:avLst>
                <a:gd name="adj" fmla="val 2250"/>
              </a:avLst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498" y="-25887"/>
              <a:ext cx="24379200" cy="1417619"/>
            </a:xfrm>
            <a:prstGeom prst="rect">
              <a:avLst/>
            </a:prstGeom>
          </p:spPr>
        </p:pic>
      </p:grpSp>
      <p:sp>
        <p:nvSpPr>
          <p:cNvPr id="54" name="Trend 2021."/>
          <p:cNvSpPr txBox="1"/>
          <p:nvPr/>
        </p:nvSpPr>
        <p:spPr>
          <a:xfrm>
            <a:off x="1053268" y="101121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5" name="Trend 2021."/>
          <p:cNvSpPr txBox="1"/>
          <p:nvPr/>
        </p:nvSpPr>
        <p:spPr>
          <a:xfrm>
            <a:off x="2219793" y="238670"/>
            <a:ext cx="21335999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ОТСТУПЛЕНИЕ ОТ ТРЕБОВАНИЙ К ПРОЕЗДАМ, ПОДЪЕЗДАМ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</a:rPr>
              <a:t>6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930" y="9252893"/>
            <a:ext cx="12160446" cy="3569128"/>
          </a:xfrm>
          <a:prstGeom prst="roundRect">
            <a:avLst>
              <a:gd name="adj" fmla="val 2571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pic>
        <p:nvPicPr>
          <p:cNvPr id="12" name="Консультант Плюс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710" y="4766792"/>
            <a:ext cx="3057220" cy="2994042"/>
          </a:xfrm>
          <a:prstGeom prst="roundRect">
            <a:avLst>
              <a:gd name="adj" fmla="val 7655"/>
            </a:avLst>
          </a:prstGeom>
          <a:ln>
            <a:solidFill>
              <a:srgbClr val="A0BAC8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930" y="4713844"/>
            <a:ext cx="12160446" cy="3978923"/>
          </a:xfrm>
          <a:prstGeom prst="roundRect">
            <a:avLst>
              <a:gd name="adj" fmla="val 3481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3819994" y="1664494"/>
            <a:ext cx="18135599" cy="2520000"/>
          </a:xfrm>
          <a:prstGeom prst="roundRect">
            <a:avLst>
              <a:gd name="adj" fmla="val 14600"/>
            </a:avLst>
          </a:prstGeom>
          <a:solidFill>
            <a:srgbClr val="0379B2"/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4000" dirty="0" smtClean="0">
                <a:solidFill>
                  <a:schemeClr val="bg1"/>
                </a:solidFill>
                <a:latin typeface="Montserrat Bold"/>
              </a:rPr>
              <a:t>ОТЧЁТ</a:t>
            </a:r>
            <a:endParaRPr lang="ru-RU" sz="4000" dirty="0">
              <a:solidFill>
                <a:schemeClr val="bg1"/>
              </a:solidFill>
              <a:latin typeface="Montserrat Bold"/>
            </a:endParaRPr>
          </a:p>
          <a:p>
            <a:r>
              <a:rPr lang="ru-RU" sz="4000" dirty="0">
                <a:solidFill>
                  <a:schemeClr val="bg1"/>
                </a:solidFill>
              </a:rPr>
              <a:t>по анализу пожарных проездов, подъездов </a:t>
            </a:r>
          </a:p>
          <a:p>
            <a:r>
              <a:rPr lang="ru-RU" sz="4000" dirty="0">
                <a:solidFill>
                  <a:schemeClr val="bg1"/>
                </a:solidFill>
              </a:rPr>
              <a:t>и обеспечения доступа подразделений пожарной охраны </a:t>
            </a:r>
          </a:p>
          <a:p>
            <a:r>
              <a:rPr lang="ru-RU" sz="3200" b="0" dirty="0">
                <a:solidFill>
                  <a:schemeClr val="bg1"/>
                </a:solidFill>
              </a:rPr>
              <a:t>(письмо МЧС России </a:t>
            </a:r>
            <a:r>
              <a:rPr lang="ru-RU" sz="3200" b="0" dirty="0" smtClean="0">
                <a:solidFill>
                  <a:schemeClr val="bg1"/>
                </a:solidFill>
              </a:rPr>
              <a:t>от </a:t>
            </a:r>
            <a:r>
              <a:rPr lang="ru-RU" sz="3200" b="0" dirty="0">
                <a:solidFill>
                  <a:schemeClr val="bg1"/>
                </a:solidFill>
              </a:rPr>
              <a:t>5 марта 2024 года </a:t>
            </a:r>
            <a:r>
              <a:rPr lang="ru-RU" sz="3200" b="0" dirty="0" smtClean="0">
                <a:solidFill>
                  <a:schemeClr val="bg1"/>
                </a:solidFill>
              </a:rPr>
              <a:t>№ 43-1307-19</a:t>
            </a:r>
            <a:r>
              <a:rPr lang="ru-RU" sz="3200" b="0" dirty="0">
                <a:solidFill>
                  <a:schemeClr val="bg1"/>
                </a:solidFill>
              </a:rPr>
              <a:t>)</a:t>
            </a:r>
            <a:endParaRPr lang="ru-RU" sz="3200" b="0" dirty="0">
              <a:solidFill>
                <a:schemeClr val="bg1"/>
              </a:solidFill>
              <a:sym typeface="Helvetica Neue Medium"/>
            </a:endParaRPr>
          </a:p>
        </p:txBody>
      </p:sp>
      <p:pic>
        <p:nvPicPr>
          <p:cNvPr id="11" name="Консультант Плюс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8881" y="7186031"/>
            <a:ext cx="4575749" cy="2847975"/>
          </a:xfrm>
          <a:prstGeom prst="roundRect">
            <a:avLst>
              <a:gd name="adj" fmla="val 3158"/>
            </a:avLst>
          </a:prstGeom>
          <a:ln>
            <a:solidFill>
              <a:srgbClr val="A0BAC8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pic>
        <p:nvPicPr>
          <p:cNvPr id="10" name="Консультант Плюс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0184" y="10069176"/>
            <a:ext cx="5523230" cy="2847975"/>
          </a:xfrm>
          <a:prstGeom prst="roundRect">
            <a:avLst>
              <a:gd name="adj" fmla="val 1403"/>
            </a:avLst>
          </a:prstGeom>
          <a:ln>
            <a:solidFill>
              <a:srgbClr val="A0BAC8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621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rgbClr val="EFF0E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-15497" y="0"/>
            <a:ext cx="1387097" cy="13716000"/>
          </a:xfrm>
          <a:prstGeom prst="roundRect">
            <a:avLst>
              <a:gd name="adj" fmla="val 2250"/>
            </a:avLst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399497" cy="1416537"/>
          </a:xfrm>
          <a:prstGeom prst="rect">
            <a:avLst/>
          </a:prstGeom>
        </p:spPr>
      </p:pic>
      <p:sp>
        <p:nvSpPr>
          <p:cNvPr id="54" name="Trend 2021."/>
          <p:cNvSpPr txBox="1"/>
          <p:nvPr/>
        </p:nvSpPr>
        <p:spPr>
          <a:xfrm>
            <a:off x="1053268" y="1011212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5" name="Trend 2021."/>
          <p:cNvSpPr txBox="1"/>
          <p:nvPr/>
        </p:nvSpPr>
        <p:spPr>
          <a:xfrm>
            <a:off x="1522396" y="238670"/>
            <a:ext cx="21335999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КОНСТРУКТИВНЫЕ, ОБЪЁМНО-ПЛАНИРОВОЧНЫЕ РЕШЕНИЯ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  <a:latin typeface="Montserrat Bold"/>
              </a:rPr>
              <a:t>7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807540" y="11243355"/>
            <a:ext cx="9867745" cy="1960198"/>
          </a:xfrm>
          <a:prstGeom prst="roundRect">
            <a:avLst>
              <a:gd name="adj" fmla="val 15986"/>
            </a:avLst>
          </a:prstGeom>
          <a:solidFill>
            <a:srgbClr val="40A4CD"/>
          </a:solidFill>
          <a:ln>
            <a:noFill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u="sng" dirty="0" smtClean="0">
                <a:solidFill>
                  <a:schemeClr val="bg1"/>
                </a:solidFill>
                <a:latin typeface="Montserrat Bold"/>
              </a:rPr>
              <a:t>Обоснование решений по системам ППЗ:</a:t>
            </a:r>
            <a:r>
              <a:rPr lang="ru-RU" sz="3600" dirty="0" smtClean="0">
                <a:solidFill>
                  <a:schemeClr val="bg1"/>
                </a:solidFill>
                <a:latin typeface="Montserrat Bold"/>
              </a:rPr>
              <a:t>    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Montserrat Bold"/>
              </a:rPr>
              <a:t>АПТ,   СПС,   СОУЭ,   ВПВ,   ПДЗ </a:t>
            </a:r>
            <a:endParaRPr lang="ru-RU" sz="2400" b="0" dirty="0">
              <a:solidFill>
                <a:schemeClr val="bg1"/>
              </a:solidFill>
              <a:latin typeface="Montserrat Bold"/>
              <a:sym typeface="Helvetica Neue Medium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3660922" y="3780997"/>
            <a:ext cx="7522678" cy="1728000"/>
          </a:xfrm>
          <a:prstGeom prst="roundRect">
            <a:avLst>
              <a:gd name="adj" fmla="val 19477"/>
            </a:avLst>
          </a:prstGeom>
          <a:solidFill>
            <a:srgbClr val="40A4CD"/>
          </a:solidFill>
          <a:ln>
            <a:noFill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u="sng" dirty="0">
                <a:solidFill>
                  <a:schemeClr val="bg1"/>
                </a:solidFill>
                <a:latin typeface="Montserrat Bold"/>
              </a:rPr>
              <a:t>Противопожарные расстояния</a:t>
            </a:r>
          </a:p>
          <a:p>
            <a:r>
              <a:rPr lang="ru-RU" sz="3600" u="sng" dirty="0">
                <a:solidFill>
                  <a:schemeClr val="bg1"/>
                </a:solidFill>
                <a:latin typeface="Montserrat Bold"/>
              </a:rPr>
              <a:t>Наружное п/п водоснабжение</a:t>
            </a:r>
          </a:p>
        </p:txBody>
      </p:sp>
      <p:sp>
        <p:nvSpPr>
          <p:cNvPr id="2" name="Выгнутая вправо стрелка 1"/>
          <p:cNvSpPr/>
          <p:nvPr/>
        </p:nvSpPr>
        <p:spPr>
          <a:xfrm rot="653164" flipH="1">
            <a:off x="1572084" y="1869844"/>
            <a:ext cx="2966408" cy="3873206"/>
          </a:xfrm>
          <a:prstGeom prst="curvedLeftArrow">
            <a:avLst/>
          </a:prstGeom>
          <a:gradFill>
            <a:gsLst>
              <a:gs pos="16000">
                <a:srgbClr val="60BADE"/>
              </a:gs>
              <a:gs pos="100000">
                <a:srgbClr val="7AB9D4">
                  <a:alpha val="32000"/>
                  <a:lumMod val="0"/>
                  <a:lumOff val="100000"/>
                </a:srgbClr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66110" y="8303110"/>
            <a:ext cx="9716011" cy="544830"/>
          </a:xfrm>
          <a:prstGeom prst="roundRect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reflection stA="45000" endPos="4000" dist="50800" dir="5400000" sy="-100000" algn="bl" rotWithShape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32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rPr>
              <a:t>Этажность, количество этажей</a:t>
            </a:r>
            <a:endParaRPr kumimoji="0" lang="ru-RU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ontserrat Bold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66104" y="9057891"/>
            <a:ext cx="9716013" cy="544830"/>
          </a:xfrm>
          <a:prstGeom prst="roundRect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reflection stA="45000" endPos="4000" dist="50800" dir="5400000" sy="-100000" algn="bl" rotWithShape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32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rPr>
              <a:t>Площадь пожарного отсека</a:t>
            </a:r>
            <a:endParaRPr kumimoji="0" lang="ru-RU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ontserrat Bold"/>
              <a:ea typeface="+mn-ea"/>
              <a:cs typeface="+mn-cs"/>
              <a:sym typeface="Helvetica Neue Medium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4523249" y="8663852"/>
            <a:ext cx="9302404" cy="4392000"/>
          </a:xfrm>
          <a:prstGeom prst="roundRect">
            <a:avLst>
              <a:gd name="adj" fmla="val 15214"/>
            </a:avLst>
          </a:prstGeom>
          <a:solidFill>
            <a:srgbClr val="40A4CD"/>
          </a:solidFill>
          <a:ln>
            <a:noFill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l"/>
            <a:r>
              <a:rPr lang="ru-RU" sz="3600" u="sng" dirty="0">
                <a:solidFill>
                  <a:schemeClr val="bg1"/>
                </a:solidFill>
                <a:latin typeface="Montserrat Bold"/>
              </a:rPr>
              <a:t>Планировочные решения, эвакуация</a:t>
            </a:r>
          </a:p>
          <a:p>
            <a:pPr marL="457200" indent="-457200" algn="l">
              <a:buClr>
                <a:srgbClr val="006696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3200" b="0" dirty="0">
                <a:solidFill>
                  <a:schemeClr val="bg1"/>
                </a:solidFill>
                <a:latin typeface="Montserrat Bold"/>
              </a:rPr>
              <a:t>Разделение на отсеки</a:t>
            </a:r>
          </a:p>
          <a:p>
            <a:pPr marL="457200" indent="-457200" algn="l">
              <a:buClr>
                <a:srgbClr val="006696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3200" b="0" dirty="0">
                <a:solidFill>
                  <a:schemeClr val="bg1"/>
                </a:solidFill>
                <a:latin typeface="Montserrat Bold"/>
              </a:rPr>
              <a:t>Разделение на секции</a:t>
            </a:r>
          </a:p>
          <a:p>
            <a:pPr marL="457200" indent="-457200" algn="l">
              <a:buClr>
                <a:srgbClr val="006696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3200" b="0" dirty="0">
                <a:solidFill>
                  <a:schemeClr val="bg1"/>
                </a:solidFill>
                <a:latin typeface="Montserrat Bold"/>
              </a:rPr>
              <a:t>Выделение помещений</a:t>
            </a:r>
          </a:p>
          <a:p>
            <a:pPr marL="457200" indent="-457200" algn="l">
              <a:buClr>
                <a:srgbClr val="006696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3200" b="0" dirty="0">
                <a:solidFill>
                  <a:schemeClr val="bg1"/>
                </a:solidFill>
                <a:latin typeface="Montserrat Bold"/>
              </a:rPr>
              <a:t>Ширина эвакуационных выходов </a:t>
            </a:r>
            <a:endParaRPr lang="ru-RU" sz="3200" b="0" dirty="0">
              <a:solidFill>
                <a:schemeClr val="bg1"/>
              </a:solidFill>
              <a:latin typeface="Montserrat Bold"/>
              <a:sym typeface="Helvetica Neue Medium"/>
            </a:endParaRPr>
          </a:p>
          <a:p>
            <a:pPr marL="457200" indent="-457200" algn="l">
              <a:buClr>
                <a:srgbClr val="006696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3200" b="0" dirty="0">
                <a:solidFill>
                  <a:schemeClr val="bg1"/>
                </a:solidFill>
                <a:latin typeface="Montserrat Bold"/>
              </a:rPr>
              <a:t>Протяженность путей эвакуации</a:t>
            </a:r>
          </a:p>
          <a:p>
            <a:pPr marL="457200" indent="-457200" algn="l">
              <a:buClr>
                <a:srgbClr val="006696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3200" b="0" dirty="0">
                <a:solidFill>
                  <a:schemeClr val="bg1"/>
                </a:solidFill>
                <a:latin typeface="Montserrat Bold"/>
              </a:rPr>
              <a:t>Тип лестниц</a:t>
            </a:r>
          </a:p>
          <a:p>
            <a:pPr marL="457200" indent="-457200" algn="l">
              <a:buClr>
                <a:srgbClr val="006696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3200" b="0" dirty="0">
                <a:solidFill>
                  <a:schemeClr val="bg1"/>
                </a:solidFill>
                <a:latin typeface="Montserrat Bold"/>
              </a:rPr>
              <a:t>Внутренняя отделка </a:t>
            </a:r>
          </a:p>
        </p:txBody>
      </p:sp>
      <p:sp>
        <p:nvSpPr>
          <p:cNvPr id="28" name="Выгнутая вправо стрелка 27"/>
          <p:cNvSpPr/>
          <p:nvPr/>
        </p:nvSpPr>
        <p:spPr>
          <a:xfrm rot="19776258">
            <a:off x="9751671" y="4587271"/>
            <a:ext cx="4836622" cy="6614834"/>
          </a:xfrm>
          <a:prstGeom prst="curvedLeftArrow">
            <a:avLst/>
          </a:prstGeom>
          <a:gradFill>
            <a:gsLst>
              <a:gs pos="16000">
                <a:srgbClr val="60BADE"/>
              </a:gs>
              <a:gs pos="100000">
                <a:srgbClr val="7AB9D4">
                  <a:alpha val="32000"/>
                  <a:lumMod val="0"/>
                  <a:lumOff val="100000"/>
                </a:srgbClr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64435" y="1674687"/>
            <a:ext cx="20825278" cy="1822273"/>
          </a:xfrm>
          <a:prstGeom prst="roundRect">
            <a:avLst/>
          </a:prstGeom>
          <a:solidFill>
            <a:srgbClr val="0379B2"/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4000" dirty="0" smtClean="0">
                <a:solidFill>
                  <a:schemeClr val="bg1"/>
                </a:solidFill>
                <a:latin typeface="Montserrat Bold"/>
              </a:rPr>
              <a:t>Определение класса функциональной пожарной опасности здания </a:t>
            </a:r>
            <a:r>
              <a:rPr lang="ru-RU" sz="4000" dirty="0" smtClean="0">
                <a:ln>
                  <a:solidFill>
                    <a:srgbClr val="820000"/>
                  </a:solidFill>
                </a:ln>
                <a:solidFill>
                  <a:schemeClr val="bg1"/>
                </a:solidFill>
                <a:latin typeface="Montserrat Bold"/>
              </a:rPr>
              <a:t>Ф1-Ф5</a:t>
            </a:r>
            <a:r>
              <a:rPr lang="ru-RU" sz="4000" dirty="0" smtClean="0">
                <a:solidFill>
                  <a:schemeClr val="bg1"/>
                </a:solidFill>
                <a:latin typeface="Montserrat Bold"/>
              </a:rPr>
              <a:t>,</a:t>
            </a:r>
          </a:p>
          <a:p>
            <a:r>
              <a:rPr lang="ru-RU" sz="4000" dirty="0" smtClean="0">
                <a:solidFill>
                  <a:schemeClr val="bg1"/>
                </a:solidFill>
                <a:latin typeface="Montserrat Bold"/>
              </a:rPr>
              <a:t>для зданий КФПО Ф5 определение категории  </a:t>
            </a:r>
            <a:endParaRPr lang="ru-RU" sz="4000" dirty="0">
              <a:solidFill>
                <a:schemeClr val="bg1"/>
              </a:solidFill>
              <a:latin typeface="Montserrat Bold"/>
            </a:endParaRPr>
          </a:p>
          <a:p>
            <a:r>
              <a:rPr lang="ru-RU" sz="3200" b="0" dirty="0" smtClean="0">
                <a:solidFill>
                  <a:schemeClr val="bg1"/>
                </a:solidFill>
                <a:latin typeface="Montserrat Bold"/>
              </a:rPr>
              <a:t>(ст.6.1, 26, 27, 32 ФЗ №123, п.4.2 СП 4.13130.2013*, СП 12.13130.2009)</a:t>
            </a:r>
            <a:endParaRPr lang="ru-RU" sz="3200" b="0" dirty="0">
              <a:solidFill>
                <a:schemeClr val="bg1"/>
              </a:solidFill>
              <a:latin typeface="Montserrat Bold"/>
              <a:sym typeface="Helvetica Neue Medium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66108" y="6048148"/>
            <a:ext cx="9716009" cy="544830"/>
          </a:xfrm>
          <a:prstGeom prst="roundRect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reflection stA="45000" endPos="4000" dist="50800" dir="5400000" sy="-100000" algn="bl" rotWithShape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32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rPr>
              <a:t>Степень огнестойкости</a:t>
            </a:r>
            <a:endParaRPr kumimoji="0" lang="ru-RU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ontserrat Bold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66109" y="6803390"/>
            <a:ext cx="9716008" cy="544830"/>
          </a:xfrm>
          <a:prstGeom prst="roundRect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reflection stA="45000" endPos="4000" dist="50800" dir="5400000" sy="-100000" algn="bl" rotWithShape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dirty="0" smtClean="0">
                <a:solidFill>
                  <a:srgbClr val="FFFFFF"/>
                </a:solidFill>
                <a:latin typeface="Montserrat Bold"/>
                <a:sym typeface="Helvetica Neue Medium"/>
              </a:rPr>
              <a:t>К</a:t>
            </a:r>
            <a:r>
              <a:rPr kumimoji="0" lang="ru-RU" sz="32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rPr>
              <a:t>ласс конструктивной пожарной опасности</a:t>
            </a:r>
            <a:endParaRPr kumimoji="0" lang="ru-RU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ontserrat Bold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666112" y="7553251"/>
            <a:ext cx="9716010" cy="544830"/>
          </a:xfrm>
          <a:prstGeom prst="roundRect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reflection stA="45000" endPos="4000" dist="50800" dir="5400000" sy="-100000" algn="bl" rotWithShape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32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rPr>
              <a:t>Пожарно-техническая высота</a:t>
            </a:r>
            <a:endParaRPr kumimoji="0" lang="ru-RU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ontserrat Bold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5372948" y="5793034"/>
            <a:ext cx="8273136" cy="2586781"/>
          </a:xfrm>
          <a:prstGeom prst="roundRect">
            <a:avLst>
              <a:gd name="adj" fmla="val 16124"/>
            </a:avLst>
          </a:prstGeom>
          <a:solidFill>
            <a:srgbClr val="40A4CD"/>
          </a:solidFill>
          <a:ln>
            <a:noFill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u="sng" dirty="0">
                <a:solidFill>
                  <a:schemeClr val="bg1"/>
                </a:solidFill>
                <a:latin typeface="Montserrat Bold"/>
              </a:rPr>
              <a:t>Конструктивные решения:</a:t>
            </a:r>
          </a:p>
          <a:p>
            <a:pPr marL="457200" indent="-457200" algn="l">
              <a:buClr>
                <a:srgbClr val="006696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3200" b="0" dirty="0">
                <a:solidFill>
                  <a:schemeClr val="bg1"/>
                </a:solidFill>
                <a:latin typeface="Montserrat Bold"/>
              </a:rPr>
              <a:t>Пределы </a:t>
            </a:r>
            <a:r>
              <a:rPr lang="ru-RU" sz="3200" b="0">
                <a:solidFill>
                  <a:schemeClr val="bg1"/>
                </a:solidFill>
                <a:latin typeface="Montserrat Bold"/>
              </a:rPr>
              <a:t>огнестойкости </a:t>
            </a:r>
            <a:r>
              <a:rPr lang="ru-RU" sz="3200" b="0" smtClean="0">
                <a:solidFill>
                  <a:schemeClr val="bg1"/>
                </a:solidFill>
                <a:latin typeface="Montserrat Bold"/>
              </a:rPr>
              <a:t>конструкций,</a:t>
            </a:r>
            <a:r>
              <a:rPr lang="en-US" sz="3200" b="0" smtClean="0">
                <a:solidFill>
                  <a:schemeClr val="bg1"/>
                </a:solidFill>
                <a:latin typeface="Montserrat Bold"/>
              </a:rPr>
              <a:t> </a:t>
            </a:r>
            <a:r>
              <a:rPr lang="ru-RU" sz="3200" b="0" smtClean="0">
                <a:solidFill>
                  <a:schemeClr val="bg1"/>
                </a:solidFill>
                <a:latin typeface="Montserrat Bold"/>
              </a:rPr>
              <a:t>противопожарных </a:t>
            </a:r>
            <a:r>
              <a:rPr lang="ru-RU" sz="3200" b="0" dirty="0">
                <a:solidFill>
                  <a:schemeClr val="bg1"/>
                </a:solidFill>
                <a:latin typeface="Montserrat Bold"/>
              </a:rPr>
              <a:t>преград</a:t>
            </a:r>
          </a:p>
          <a:p>
            <a:pPr marL="457200" indent="-457200" algn="l">
              <a:buClr>
                <a:srgbClr val="006696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3200" b="0" dirty="0">
                <a:solidFill>
                  <a:schemeClr val="bg1"/>
                </a:solidFill>
                <a:latin typeface="Montserrat Bold"/>
              </a:rPr>
              <a:t>Классы пожарной опасности конструкций</a:t>
            </a:r>
          </a:p>
        </p:txBody>
      </p:sp>
    </p:spTree>
    <p:extLst>
      <p:ext uri="{BB962C8B-B14F-4D97-AF65-F5344CB8AC3E}">
        <p14:creationId xmlns:p14="http://schemas.microsoft.com/office/powerpoint/2010/main" val="176360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Выгнутая вправо стрелка 30"/>
          <p:cNvSpPr/>
          <p:nvPr/>
        </p:nvSpPr>
        <p:spPr>
          <a:xfrm>
            <a:off x="20813257" y="9488077"/>
            <a:ext cx="2966408" cy="3873206"/>
          </a:xfrm>
          <a:prstGeom prst="curvedLeftArrow">
            <a:avLst/>
          </a:prstGeom>
          <a:gradFill>
            <a:gsLst>
              <a:gs pos="16000">
                <a:srgbClr val="60BADE"/>
              </a:gs>
              <a:gs pos="100000">
                <a:srgbClr val="7AB9D4">
                  <a:alpha val="32000"/>
                  <a:lumMod val="0"/>
                  <a:lumOff val="100000"/>
                </a:srgbClr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7663545" y="2273808"/>
            <a:ext cx="6116120" cy="3888000"/>
          </a:xfrm>
          <a:prstGeom prst="roundRect">
            <a:avLst>
              <a:gd name="adj" fmla="val 13237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98594" y="1989620"/>
            <a:ext cx="6116120" cy="3888000"/>
          </a:xfrm>
          <a:prstGeom prst="roundRect">
            <a:avLst>
              <a:gd name="adj" fmla="val 13237"/>
            </a:avLst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2746" y="2180331"/>
            <a:ext cx="16759355" cy="5338041"/>
          </a:xfrm>
          <a:prstGeom prst="rect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533599"/>
              </p:ext>
            </p:extLst>
          </p:nvPr>
        </p:nvGraphicFramePr>
        <p:xfrm>
          <a:off x="732740" y="2339467"/>
          <a:ext cx="16317010" cy="509831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1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9898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Montserrat Bold"/>
                        </a:rPr>
                        <a:t>Степень огнестойкости зданий, сооружений и пожарных отсеков</a:t>
                      </a:r>
                      <a:endParaRPr lang="ru-RU" sz="2000" dirty="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Montserrat Bold"/>
                        </a:rPr>
                        <a:t>Предел огнестойкости строительных конструкций</a:t>
                      </a:r>
                      <a:endParaRPr lang="ru-RU" sz="2000" dirty="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89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Montserrat Bold"/>
                        </a:rPr>
                        <a:t>Несущие стены, колонны и </a:t>
                      </a:r>
                      <a:r>
                        <a:rPr lang="ru-RU" sz="2000" b="1" dirty="0">
                          <a:solidFill>
                            <a:srgbClr val="820000"/>
                          </a:solidFill>
                          <a:effectLst/>
                          <a:latin typeface="Montserrat Bold"/>
                        </a:rPr>
                        <a:t>другие</a:t>
                      </a:r>
                      <a:r>
                        <a:rPr lang="ru-RU" sz="2000" dirty="0">
                          <a:solidFill>
                            <a:srgbClr val="820000"/>
                          </a:solidFill>
                          <a:effectLst/>
                          <a:latin typeface="Montserrat Bold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820000"/>
                          </a:solidFill>
                          <a:effectLst/>
                          <a:latin typeface="Montserrat Bold"/>
                        </a:rPr>
                        <a:t>несущие элементы</a:t>
                      </a:r>
                      <a:endParaRPr lang="ru-RU" sz="2000" b="1" dirty="0">
                        <a:solidFill>
                          <a:srgbClr val="820000"/>
                        </a:solidFill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Montserrat Bold"/>
                        </a:rPr>
                        <a:t>Наружные ненесущие стены</a:t>
                      </a:r>
                      <a:endParaRPr lang="ru-RU" sz="2000" dirty="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Montserrat Bold"/>
                        </a:rPr>
                        <a:t>Перекрытия междуэтажные (в том числе чердачные и над подвалами)</a:t>
                      </a:r>
                      <a:endParaRPr lang="ru-RU" sz="2000" dirty="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Montserrat Bold"/>
                        </a:rPr>
                        <a:t>Строительные конструкции бесчердачных покрытий</a:t>
                      </a:r>
                      <a:endParaRPr lang="ru-RU" sz="2000" dirty="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Montserrat Bold"/>
                        </a:rPr>
                        <a:t>Строительные конструкции лестничных клеток</a:t>
                      </a:r>
                      <a:endParaRPr lang="ru-RU" sz="2000" dirty="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17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Montserrat Bold"/>
                        </a:rPr>
                        <a:t>настилы (в том числе с утеплителем)</a:t>
                      </a:r>
                      <a:endParaRPr lang="ru-RU" sz="2000" dirty="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фермы, балки, прогоны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внутренние стены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Montserrat Bold"/>
                        </a:rPr>
                        <a:t>марши и площадки лестниц</a:t>
                      </a:r>
                      <a:endParaRPr lang="ru-RU" sz="2000" dirty="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I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820000"/>
                          </a:solidFill>
                          <a:effectLst/>
                          <a:latin typeface="Montserrat Bold"/>
                        </a:rPr>
                        <a:t>R 120</a:t>
                      </a:r>
                      <a:endParaRPr lang="ru-RU" sz="2400" b="1" dirty="0">
                        <a:solidFill>
                          <a:srgbClr val="820000"/>
                        </a:solidFill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E 30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REI 60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Montserrat Bold"/>
                        </a:rPr>
                        <a:t>RE 30</a:t>
                      </a:r>
                      <a:endParaRPr lang="ru-RU" sz="2000" dirty="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Montserrat Bold"/>
                        </a:rPr>
                        <a:t>R 30</a:t>
                      </a:r>
                      <a:endParaRPr lang="ru-RU" sz="2000" dirty="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REI 120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R 60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II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820000"/>
                          </a:solidFill>
                          <a:effectLst/>
                          <a:latin typeface="Montserrat Bold"/>
                        </a:rPr>
                        <a:t>R 90</a:t>
                      </a:r>
                      <a:endParaRPr lang="ru-RU" sz="2400" b="1">
                        <a:solidFill>
                          <a:srgbClr val="820000"/>
                        </a:solidFill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E 15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REI 45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RE 15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R 15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REI 90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Montserrat Bold"/>
                        </a:rPr>
                        <a:t>R 60</a:t>
                      </a:r>
                      <a:endParaRPr lang="ru-RU" sz="2000" dirty="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III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820000"/>
                          </a:solidFill>
                          <a:effectLst/>
                          <a:latin typeface="Montserrat Bold"/>
                        </a:rPr>
                        <a:t>R 45</a:t>
                      </a:r>
                      <a:endParaRPr lang="ru-RU" sz="2400" b="1">
                        <a:solidFill>
                          <a:srgbClr val="820000"/>
                        </a:solidFill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E 15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REI 45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RE 15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R 15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REI 60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R 45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9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IV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820000"/>
                          </a:solidFill>
                          <a:effectLst/>
                          <a:latin typeface="Montserrat Bold"/>
                        </a:rPr>
                        <a:t>R 15</a:t>
                      </a:r>
                      <a:endParaRPr lang="ru-RU" sz="2400" b="1" dirty="0">
                        <a:solidFill>
                          <a:srgbClr val="820000"/>
                        </a:solidFill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Montserrat Bold"/>
                        </a:rPr>
                        <a:t>E 15</a:t>
                      </a:r>
                      <a:endParaRPr lang="ru-RU" sz="2000" dirty="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REI 15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RE 15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R 15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REI 45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Montserrat Bold"/>
                        </a:rPr>
                        <a:t>R 15</a:t>
                      </a:r>
                      <a:endParaRPr lang="ru-RU" sz="20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2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V</a:t>
                      </a: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не нормируется</a:t>
                      </a: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не нормируется</a:t>
                      </a: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не нормируется</a:t>
                      </a: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не нормируется</a:t>
                      </a: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не нормируется</a:t>
                      </a: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не нормируется</a:t>
                      </a: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Montserrat Bold"/>
                          <a:ea typeface="+mn-ea"/>
                          <a:cs typeface="+mn-cs"/>
                          <a:sym typeface="Helvetica Neue Light"/>
                        </a:rPr>
                        <a:t>не нормируется</a:t>
                      </a:r>
                    </a:p>
                  </a:txBody>
                  <a:tcPr marL="39370" marR="39370" marT="64770" marB="6477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411787" cy="1416537"/>
          </a:xfrm>
          <a:prstGeom prst="rect">
            <a:avLst/>
          </a:prstGeom>
        </p:spPr>
      </p:pic>
      <p:sp>
        <p:nvSpPr>
          <p:cNvPr id="54" name="Trend 2021."/>
          <p:cNvSpPr txBox="1"/>
          <p:nvPr/>
        </p:nvSpPr>
        <p:spPr>
          <a:xfrm>
            <a:off x="9225364" y="5907350"/>
            <a:ext cx="1140420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kumimoji="0" lang="ru-RU" sz="5100" b="0" i="0" u="none" strike="noStrike" kern="0" cap="none" spc="0" normalizeH="0" baseline="0" noProof="0" dirty="0">
              <a:ln>
                <a:noFill/>
              </a:ln>
              <a:solidFill>
                <a:srgbClr val="006696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ExtraBold"/>
            </a:endParaRPr>
          </a:p>
        </p:txBody>
      </p:sp>
      <p:sp>
        <p:nvSpPr>
          <p:cNvPr id="5" name="Trend 2021."/>
          <p:cNvSpPr txBox="1"/>
          <p:nvPr/>
        </p:nvSpPr>
        <p:spPr>
          <a:xfrm>
            <a:off x="1411430" y="238670"/>
            <a:ext cx="21335999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КОНСТРУКТИВНЫЕ РЕШЕНИЯ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  <a:latin typeface="Montserrat Bold"/>
              </a:rPr>
              <a:t>8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76840" y="1471425"/>
            <a:ext cx="4233456" cy="624284"/>
          </a:xfrm>
          <a:prstGeom prst="roundRect">
            <a:avLst/>
          </a:prstGeom>
          <a:solidFill>
            <a:srgbClr val="0379B2">
              <a:alpha val="9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Таблица 21 ФЗ </a:t>
            </a:r>
            <a:r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№123</a:t>
            </a:r>
            <a:endParaRPr kumimoji="0" lang="ru-RU" sz="3000" b="1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1114" y="7648523"/>
            <a:ext cx="22032000" cy="1543685"/>
          </a:xfrm>
          <a:prstGeom prst="roundRect">
            <a:avLst/>
          </a:prstGeom>
          <a:solidFill>
            <a:srgbClr val="779DB3">
              <a:alpha val="5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2800" b="0" dirty="0" smtClean="0">
                <a:solidFill>
                  <a:schemeClr val="tx1"/>
                </a:solidFill>
                <a:latin typeface="Montserrat Bold"/>
              </a:rPr>
              <a:t>Порядок </a:t>
            </a:r>
            <a:r>
              <a:rPr lang="ru-RU" sz="2800" b="0" dirty="0">
                <a:solidFill>
                  <a:schemeClr val="tx1"/>
                </a:solidFill>
                <a:latin typeface="Montserrat Bold"/>
              </a:rPr>
              <a:t>отнесения строительных конструкций к </a:t>
            </a:r>
            <a:r>
              <a:rPr lang="ru-RU" sz="2800" dirty="0">
                <a:solidFill>
                  <a:srgbClr val="820000"/>
                </a:solidFill>
                <a:latin typeface="Montserrat Bold"/>
              </a:rPr>
              <a:t>несущим элементам </a:t>
            </a:r>
            <a:r>
              <a:rPr lang="ru-RU" sz="2800" b="0" dirty="0">
                <a:solidFill>
                  <a:schemeClr val="tx1"/>
                </a:solidFill>
                <a:latin typeface="Montserrat Bold"/>
              </a:rPr>
              <a:t>здания </a:t>
            </a:r>
            <a:r>
              <a:rPr lang="ru-RU" sz="2800" b="0" dirty="0" smtClean="0">
                <a:solidFill>
                  <a:schemeClr val="tx1"/>
                </a:solidFill>
                <a:latin typeface="Montserrat Bold"/>
              </a:rPr>
              <a:t>устанавливается </a:t>
            </a:r>
            <a:r>
              <a:rPr lang="ru-RU" sz="2800" b="0" dirty="0">
                <a:solidFill>
                  <a:schemeClr val="tx1"/>
                </a:solidFill>
                <a:latin typeface="Montserrat Bold"/>
              </a:rPr>
              <a:t>нормативными документами по пожарной безопасности. Сведения о несущих конструкциях, являющихся несущими элементами здания, </a:t>
            </a:r>
            <a:r>
              <a:rPr lang="ru-RU" sz="2800" dirty="0">
                <a:solidFill>
                  <a:srgbClr val="820000"/>
                </a:solidFill>
                <a:latin typeface="Montserrat Bold"/>
              </a:rPr>
              <a:t>приводятся проектной организацией</a:t>
            </a:r>
            <a:r>
              <a:rPr lang="ru-RU" sz="2800" b="0" dirty="0">
                <a:solidFill>
                  <a:schemeClr val="tx1"/>
                </a:solidFill>
                <a:latin typeface="Montserrat Bold"/>
              </a:rPr>
              <a:t> в технической документации на </a:t>
            </a:r>
            <a:r>
              <a:rPr lang="ru-RU" sz="2800" b="0" dirty="0" smtClean="0">
                <a:solidFill>
                  <a:schemeClr val="tx1"/>
                </a:solidFill>
                <a:latin typeface="Montserrat Bold"/>
              </a:rPr>
              <a:t>здание </a:t>
            </a:r>
            <a:r>
              <a:rPr lang="ru-RU" sz="2400" b="0" i="1" dirty="0">
                <a:solidFill>
                  <a:srgbClr val="820000"/>
                </a:solidFill>
                <a:latin typeface="Montserrat Bold"/>
              </a:rPr>
              <a:t>(п.п.3.12, 3.13, 5.4.2 СП 4.13130.2013*, п.3.1 ГОСТ </a:t>
            </a:r>
            <a:r>
              <a:rPr lang="ru-RU" sz="2400" b="0" i="1" dirty="0" smtClean="0">
                <a:solidFill>
                  <a:srgbClr val="820000"/>
                </a:solidFill>
                <a:latin typeface="Montserrat Bold"/>
              </a:rPr>
              <a:t>30247.1-94)</a:t>
            </a:r>
            <a:endParaRPr lang="ru-RU" sz="2400" b="0" i="1" dirty="0">
              <a:solidFill>
                <a:srgbClr val="820000"/>
              </a:solidFill>
              <a:latin typeface="Montserrat Bold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lum contras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594" y="2209761"/>
            <a:ext cx="5871202" cy="3727019"/>
          </a:xfrm>
          <a:prstGeom prst="roundRect">
            <a:avLst>
              <a:gd name="adj" fmla="val 5933"/>
            </a:avLst>
          </a:prstGeom>
          <a:ln>
            <a:noFill/>
          </a:ln>
          <a:effectLst>
            <a:softEdge rad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Скругленный прямоугольник 13"/>
          <p:cNvSpPr/>
          <p:nvPr/>
        </p:nvSpPr>
        <p:spPr>
          <a:xfrm>
            <a:off x="5205392" y="11261674"/>
            <a:ext cx="3248053" cy="1050876"/>
          </a:xfrm>
          <a:prstGeom prst="roundRect">
            <a:avLst/>
          </a:prstGeom>
          <a:solidFill>
            <a:srgbClr val="60BADE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chemeClr val="bg1"/>
                </a:solidFill>
                <a:latin typeface="Montserrat Bold"/>
              </a:rPr>
              <a:t>стены</a:t>
            </a:r>
            <a:endParaRPr lang="ru-RU" sz="3200" b="0" dirty="0">
              <a:solidFill>
                <a:schemeClr val="bg1"/>
              </a:solidFill>
              <a:latin typeface="Montserrat Bold"/>
              <a:sym typeface="Helvetica Neue Medium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590163" y="11261674"/>
            <a:ext cx="3248053" cy="1050876"/>
          </a:xfrm>
          <a:prstGeom prst="roundRect">
            <a:avLst/>
          </a:prstGeom>
          <a:solidFill>
            <a:srgbClr val="60BADE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chemeClr val="bg1"/>
                </a:solidFill>
                <a:latin typeface="Montserrat Bold"/>
              </a:rPr>
              <a:t>колонны</a:t>
            </a:r>
            <a:endParaRPr lang="ru-RU" sz="3200" b="0" dirty="0">
              <a:solidFill>
                <a:schemeClr val="bg1"/>
              </a:solidFill>
              <a:latin typeface="Montserrat Bold"/>
              <a:sym typeface="Helvetica Neue Medium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455404" y="11245391"/>
            <a:ext cx="3248053" cy="1050876"/>
          </a:xfrm>
          <a:prstGeom prst="roundRect">
            <a:avLst/>
          </a:prstGeom>
          <a:solidFill>
            <a:srgbClr val="60BADE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chemeClr val="bg1"/>
                </a:solidFill>
                <a:latin typeface="Montserrat Bold"/>
              </a:rPr>
              <a:t>фермы</a:t>
            </a:r>
            <a:endParaRPr lang="ru-RU" sz="3200" b="0" dirty="0">
              <a:solidFill>
                <a:schemeClr val="bg1"/>
              </a:solidFill>
              <a:latin typeface="Montserrat Bold"/>
              <a:sym typeface="Helvetica Neue Medium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224269" y="12385407"/>
            <a:ext cx="9343754" cy="1049369"/>
          </a:xfrm>
          <a:prstGeom prst="roundRect">
            <a:avLst/>
          </a:prstGeom>
          <a:solidFill>
            <a:srgbClr val="60BADE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chemeClr val="bg1"/>
                </a:solidFill>
                <a:latin typeface="Montserrat Bold"/>
              </a:rPr>
              <a:t>элементы бесчердачных </a:t>
            </a:r>
            <a:r>
              <a:rPr lang="ru-RU" sz="3200" dirty="0">
                <a:solidFill>
                  <a:schemeClr val="bg1"/>
                </a:solidFill>
                <a:latin typeface="Montserrat Bold"/>
              </a:rPr>
              <a:t>покрытий </a:t>
            </a:r>
            <a:endParaRPr lang="ru-RU" sz="3200" dirty="0" smtClean="0">
              <a:solidFill>
                <a:schemeClr val="bg1"/>
              </a:solidFill>
              <a:latin typeface="Montserrat Bold"/>
            </a:endParaRPr>
          </a:p>
          <a:p>
            <a:r>
              <a:rPr lang="ru-RU" sz="2400" b="0" dirty="0" smtClean="0">
                <a:solidFill>
                  <a:schemeClr val="bg1"/>
                </a:solidFill>
                <a:latin typeface="Montserrat Bold"/>
              </a:rPr>
              <a:t>(</a:t>
            </a:r>
            <a:r>
              <a:rPr lang="ru-RU" sz="2400" b="0" dirty="0">
                <a:solidFill>
                  <a:schemeClr val="bg1"/>
                </a:solidFill>
                <a:latin typeface="Montserrat Bold"/>
              </a:rPr>
              <a:t>балки, ригели, плиты, настилы)</a:t>
            </a:r>
            <a:endParaRPr lang="ru-RU" sz="2400" b="0" dirty="0">
              <a:solidFill>
                <a:schemeClr val="bg1"/>
              </a:solidFill>
              <a:latin typeface="Montserrat Bold"/>
              <a:sym typeface="Helvetica Neue Medium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3144430" y="11245391"/>
            <a:ext cx="3248053" cy="1050875"/>
          </a:xfrm>
          <a:prstGeom prst="roundRect">
            <a:avLst/>
          </a:prstGeom>
          <a:solidFill>
            <a:srgbClr val="60BADE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chemeClr val="bg1"/>
                </a:solidFill>
                <a:latin typeface="Montserrat Bold"/>
              </a:rPr>
              <a:t>связи</a:t>
            </a:r>
            <a:endParaRPr lang="ru-RU" sz="3200" b="0" dirty="0">
              <a:solidFill>
                <a:schemeClr val="bg1"/>
              </a:solidFill>
              <a:latin typeface="Montserrat Bold"/>
              <a:sym typeface="Helvetica Neue Medium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5833456" y="11244258"/>
            <a:ext cx="3248053" cy="1050875"/>
          </a:xfrm>
          <a:prstGeom prst="roundRect">
            <a:avLst/>
          </a:prstGeom>
          <a:solidFill>
            <a:srgbClr val="60BADE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chemeClr val="bg1"/>
                </a:solidFill>
                <a:latin typeface="Montserrat Bold"/>
              </a:rPr>
              <a:t>диафрагмы жесткости</a:t>
            </a:r>
            <a:endParaRPr lang="ru-RU" sz="3200" b="0" dirty="0">
              <a:solidFill>
                <a:schemeClr val="bg1"/>
              </a:solidFill>
              <a:latin typeface="Montserrat Bold"/>
              <a:sym typeface="Helvetica Neue Medium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3891578" y="12385406"/>
            <a:ext cx="5195441" cy="1049370"/>
          </a:xfrm>
          <a:prstGeom prst="roundRect">
            <a:avLst/>
          </a:prstGeom>
          <a:solidFill>
            <a:srgbClr val="60BADE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chemeClr val="bg1"/>
                </a:solidFill>
                <a:latin typeface="Montserrat Bold"/>
              </a:rPr>
              <a:t>элементы перекрытий</a:t>
            </a:r>
            <a:endParaRPr lang="ru-RU" sz="3200" b="0" dirty="0">
              <a:solidFill>
                <a:schemeClr val="bg1"/>
              </a:solidFill>
              <a:latin typeface="Montserrat Bold"/>
              <a:sym typeface="Helvetica Neue Medium"/>
            </a:endParaRPr>
          </a:p>
        </p:txBody>
      </p:sp>
      <p:sp>
        <p:nvSpPr>
          <p:cNvPr id="25" name="Выгнутая вправо стрелка 24"/>
          <p:cNvSpPr/>
          <p:nvPr/>
        </p:nvSpPr>
        <p:spPr>
          <a:xfrm flipH="1">
            <a:off x="512746" y="9488077"/>
            <a:ext cx="2966408" cy="3873206"/>
          </a:xfrm>
          <a:prstGeom prst="curvedLeftArrow">
            <a:avLst/>
          </a:prstGeom>
          <a:gradFill>
            <a:gsLst>
              <a:gs pos="16000">
                <a:srgbClr val="60BADE"/>
              </a:gs>
              <a:gs pos="100000">
                <a:srgbClr val="7AB9D4">
                  <a:alpha val="32000"/>
                  <a:lumMod val="0"/>
                  <a:lumOff val="100000"/>
                </a:srgbClr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92395" y="9327068"/>
            <a:ext cx="20196000" cy="1764000"/>
          </a:xfrm>
          <a:prstGeom prst="roundRect">
            <a:avLst/>
          </a:prstGeom>
          <a:solidFill>
            <a:srgbClr val="9DD3AF">
              <a:alpha val="84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rgbClr val="820000"/>
                </a:solidFill>
                <a:latin typeface="Montserrat Bold"/>
              </a:rPr>
              <a:t>НЕСУЩИЕ ЭЛЕМЕНТЫ</a:t>
            </a:r>
            <a:r>
              <a:rPr lang="ru-RU" sz="2800" b="0" dirty="0" smtClean="0">
                <a:solidFill>
                  <a:srgbClr val="820000"/>
                </a:solidFill>
                <a:latin typeface="Montserrat Bold"/>
              </a:rPr>
              <a:t>: </a:t>
            </a:r>
          </a:p>
          <a:p>
            <a:r>
              <a:rPr lang="ru-RU" sz="2400" b="0" dirty="0" smtClean="0">
                <a:solidFill>
                  <a:schemeClr val="tx1"/>
                </a:solidFill>
                <a:latin typeface="Montserrat Bold"/>
              </a:rPr>
              <a:t>несущие </a:t>
            </a:r>
            <a:r>
              <a:rPr lang="ru-RU" sz="2400" b="0" dirty="0">
                <a:solidFill>
                  <a:schemeClr val="tx1"/>
                </a:solidFill>
                <a:latin typeface="Montserrat Bold"/>
              </a:rPr>
              <a:t>конструкции (конструкции, воспринимающие постоянную и временную нагрузку, в том числе нагрузку от других частей </a:t>
            </a:r>
            <a:r>
              <a:rPr lang="ru-RU" sz="2400" b="0" dirty="0" smtClean="0">
                <a:solidFill>
                  <a:schemeClr val="tx1"/>
                </a:solidFill>
                <a:latin typeface="Montserrat Bold"/>
              </a:rPr>
              <a:t>зданий), </a:t>
            </a:r>
            <a:r>
              <a:rPr lang="ru-RU" sz="2400" b="0" dirty="0">
                <a:solidFill>
                  <a:schemeClr val="tx1"/>
                </a:solidFill>
                <a:latin typeface="Montserrat Bold"/>
              </a:rPr>
              <a:t>обеспечивающие </a:t>
            </a:r>
            <a:r>
              <a:rPr lang="ru-RU" sz="2400" dirty="0">
                <a:solidFill>
                  <a:srgbClr val="820000"/>
                </a:solidFill>
                <a:latin typeface="Montserrat Bold"/>
              </a:rPr>
              <a:t>общую прочность и пространственную устойчивость </a:t>
            </a:r>
            <a:r>
              <a:rPr lang="ru-RU" sz="2400" b="0" dirty="0">
                <a:solidFill>
                  <a:schemeClr val="tx1"/>
                </a:solidFill>
                <a:latin typeface="Montserrat Bold"/>
              </a:rPr>
              <a:t>здания, а также </a:t>
            </a:r>
            <a:r>
              <a:rPr lang="ru-RU" sz="2400" dirty="0">
                <a:solidFill>
                  <a:srgbClr val="820000"/>
                </a:solidFill>
                <a:latin typeface="Montserrat Bold"/>
              </a:rPr>
              <a:t>предотвращающие прогрессирующее (лавинообразное) разрушение</a:t>
            </a:r>
            <a:r>
              <a:rPr lang="ru-RU" sz="2400" b="0" dirty="0">
                <a:solidFill>
                  <a:schemeClr val="bg1"/>
                </a:solidFill>
                <a:latin typeface="Montserrat Bold"/>
              </a:rPr>
              <a:t> </a:t>
            </a:r>
            <a:r>
              <a:rPr lang="ru-RU" sz="2400" b="0" dirty="0">
                <a:solidFill>
                  <a:schemeClr val="tx1"/>
                </a:solidFill>
                <a:latin typeface="Montserrat Bold"/>
              </a:rPr>
              <a:t>его конструкций за пределами очага </a:t>
            </a:r>
            <a:r>
              <a:rPr lang="ru-RU" sz="2400" b="0" dirty="0" smtClean="0">
                <a:solidFill>
                  <a:schemeClr val="tx1"/>
                </a:solidFill>
                <a:latin typeface="Montserrat Bold"/>
              </a:rPr>
              <a:t>пожара</a:t>
            </a:r>
          </a:p>
        </p:txBody>
      </p:sp>
      <p:sp>
        <p:nvSpPr>
          <p:cNvPr id="27" name="Стрелка вниз 26"/>
          <p:cNvSpPr/>
          <p:nvPr/>
        </p:nvSpPr>
        <p:spPr>
          <a:xfrm>
            <a:off x="19837928" y="6278325"/>
            <a:ext cx="1767354" cy="1280372"/>
          </a:xfrm>
          <a:prstGeom prst="downArrow">
            <a:avLst/>
          </a:prstGeom>
          <a:solidFill>
            <a:srgbClr val="820000">
              <a:alpha val="7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>
              <a:solidFill>
                <a:schemeClr val="bg1"/>
              </a:solidFill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2353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t="6153" r="19334" b="10198"/>
          <a:stretch/>
        </p:blipFill>
        <p:spPr>
          <a:xfrm>
            <a:off x="18762066" y="4881838"/>
            <a:ext cx="5216574" cy="6782384"/>
          </a:xfrm>
          <a:prstGeom prst="roundRect">
            <a:avLst>
              <a:gd name="adj" fmla="val 352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185" y="5505994"/>
            <a:ext cx="5079520" cy="678072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652" y="6254380"/>
            <a:ext cx="4904923" cy="678072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6" name="Прямоугольник 65"/>
          <p:cNvSpPr/>
          <p:nvPr/>
        </p:nvSpPr>
        <p:spPr>
          <a:xfrm>
            <a:off x="556016" y="1616042"/>
            <a:ext cx="2628000" cy="3708000"/>
          </a:xfrm>
          <a:prstGeom prst="rect">
            <a:avLst/>
          </a:prstGeom>
          <a:solidFill>
            <a:schemeClr val="accent6">
              <a:alpha val="9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97" y="-25887"/>
            <a:ext cx="24411787" cy="1416537"/>
          </a:xfrm>
          <a:prstGeom prst="rect">
            <a:avLst/>
          </a:prstGeom>
        </p:spPr>
      </p:pic>
      <p:sp>
        <p:nvSpPr>
          <p:cNvPr id="19" name="Прямоугольный треугольник 18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bg1"/>
                </a:solidFill>
                <a:latin typeface="Montserrat Bold"/>
              </a:rPr>
              <a:t>9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7235872" y="2728485"/>
            <a:ext cx="758363" cy="474540"/>
          </a:xfrm>
          <a:prstGeom prst="downArrow">
            <a:avLst/>
          </a:prstGeom>
          <a:solidFill>
            <a:srgbClr val="0379B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>
              <a:solidFill>
                <a:schemeClr val="bg1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84915" y="1658618"/>
            <a:ext cx="11210959" cy="953453"/>
          </a:xfrm>
          <a:prstGeom prst="round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 dirty="0" smtClean="0">
                <a:solidFill>
                  <a:srgbClr val="820000"/>
                </a:solidFill>
                <a:latin typeface="Montserrat Bold"/>
              </a:rPr>
              <a:t>Предел огнестойкости, класс </a:t>
            </a:r>
            <a:r>
              <a:rPr lang="ru-RU" sz="3200" dirty="0">
                <a:solidFill>
                  <a:srgbClr val="820000"/>
                </a:solidFill>
                <a:latin typeface="Montserrat Bold"/>
              </a:rPr>
              <a:t>пожарной опасности </a:t>
            </a:r>
            <a:endParaRPr lang="ru-RU" sz="3200" dirty="0" smtClean="0">
              <a:solidFill>
                <a:srgbClr val="820000"/>
              </a:solidFill>
              <a:latin typeface="Montserrat Bold"/>
            </a:endParaRPr>
          </a:p>
          <a:p>
            <a:r>
              <a:rPr lang="ru-RU" sz="2400" b="0" i="1" dirty="0" smtClean="0">
                <a:solidFill>
                  <a:srgbClr val="820000"/>
                </a:solidFill>
                <a:latin typeface="Montserrat Bold"/>
              </a:rPr>
              <a:t>(ч. 9</a:t>
            </a:r>
            <a:r>
              <a:rPr lang="ru-RU" sz="2400" b="0" i="1" dirty="0">
                <a:solidFill>
                  <a:srgbClr val="820000"/>
                </a:solidFill>
                <a:latin typeface="Montserrat Bold"/>
              </a:rPr>
              <a:t>, 10 статьи 87 ФЗ №</a:t>
            </a:r>
            <a:r>
              <a:rPr lang="ru-RU" sz="2400" b="0" i="1" dirty="0" smtClean="0">
                <a:solidFill>
                  <a:srgbClr val="820000"/>
                </a:solidFill>
                <a:latin typeface="Montserrat Bold"/>
              </a:rPr>
              <a:t>123)</a:t>
            </a:r>
            <a:endParaRPr lang="ru-RU" sz="2400" b="0" i="1" dirty="0">
              <a:solidFill>
                <a:srgbClr val="820000"/>
              </a:solidFill>
              <a:latin typeface="Montserrat Bold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896581"/>
              </p:ext>
            </p:extLst>
          </p:nvPr>
        </p:nvGraphicFramePr>
        <p:xfrm>
          <a:off x="386090" y="9864940"/>
          <a:ext cx="8596508" cy="35670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09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9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89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89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90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373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 Bold"/>
                        </a:rPr>
                        <a:t>Класс конструктивной пожарной опасности здания</a:t>
                      </a:r>
                      <a:endParaRPr lang="ru-RU" sz="1400" dirty="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CD4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Montserrat Bold"/>
                        </a:rPr>
                        <a:t>Класс пожарной безопасности строительных конструкций</a:t>
                      </a:r>
                      <a:endParaRPr lang="ru-RU" sz="1600" dirty="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6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Несущие стержневые элементы (колонны, ригели, фермы)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C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 Bold"/>
                        </a:rPr>
                        <a:t>Наружные стены с внешней стороны</a:t>
                      </a:r>
                      <a:endParaRPr lang="ru-RU" sz="1400" dirty="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C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 Bold"/>
                        </a:rPr>
                        <a:t>Стены, перегородки, перекрытия и бесчердачные покрытия</a:t>
                      </a:r>
                      <a:endParaRPr lang="ru-RU" sz="1400" dirty="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C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 Bold"/>
                        </a:rPr>
                        <a:t>Стены лестничных клеток и противопожарные преграды</a:t>
                      </a:r>
                      <a:endParaRPr lang="ru-RU" sz="1400" dirty="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C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Марши и площадки лестниц в лестничных клетках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C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7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С0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К0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К0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К0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К0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К0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7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С1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К1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К2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К1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К0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 Bold"/>
                        </a:rPr>
                        <a:t>К0</a:t>
                      </a:r>
                      <a:endParaRPr lang="ru-RU" sz="1400" dirty="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7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С2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К3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К3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К2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К1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К1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4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С3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не нормируется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не нормируется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 Bold"/>
                        </a:rPr>
                        <a:t>не нормируется</a:t>
                      </a:r>
                      <a:endParaRPr lang="ru-RU" sz="1400" dirty="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 Bold"/>
                        </a:rPr>
                        <a:t>К1</a:t>
                      </a:r>
                      <a:endParaRPr lang="ru-RU" sz="140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 Bold"/>
                        </a:rPr>
                        <a:t>К3</a:t>
                      </a:r>
                      <a:endParaRPr lang="ru-RU" sz="1400" dirty="0">
                        <a:effectLst/>
                        <a:latin typeface="Montserrat 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386090" y="5594747"/>
            <a:ext cx="9907472" cy="4053563"/>
            <a:chOff x="10669404" y="6831474"/>
            <a:chExt cx="9907472" cy="4053563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0723424" y="6831474"/>
              <a:ext cx="3008375" cy="544830"/>
            </a:xfrm>
            <a:prstGeom prst="round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457200" marR="0" indent="-4572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</a:pPr>
              <a:r>
                <a:rPr kumimoji="0" lang="ru-RU" sz="320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Montserrat Bold"/>
                  <a:ea typeface="+mn-ea"/>
                  <a:cs typeface="+mn-cs"/>
                  <a:sym typeface="Helvetica Neue Medium"/>
                </a:rPr>
                <a:t>Таблица 21</a:t>
              </a:r>
              <a:endParaRPr kumimoji="0" lang="ru-RU" sz="32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10723422" y="7682277"/>
              <a:ext cx="3008375" cy="553618"/>
            </a:xfrm>
            <a:prstGeom prst="round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457200" marR="0" indent="-4572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</a:pPr>
              <a:r>
                <a:rPr kumimoji="0" lang="ru-RU" sz="320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Montserrat Bold"/>
                  <a:ea typeface="+mn-ea"/>
                  <a:cs typeface="+mn-cs"/>
                  <a:sym typeface="Helvetica Neue Medium"/>
                </a:rPr>
                <a:t>Таблица 22</a:t>
              </a:r>
              <a:endParaRPr kumimoji="0" lang="ru-RU" sz="32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10723423" y="8543785"/>
              <a:ext cx="3008375" cy="544830"/>
            </a:xfrm>
            <a:prstGeom prst="round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457200" marR="0" indent="-4572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</a:pPr>
              <a:r>
                <a:rPr kumimoji="0" lang="ru-RU" sz="320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Montserrat Bold"/>
                  <a:ea typeface="+mn-ea"/>
                  <a:cs typeface="+mn-cs"/>
                  <a:sym typeface="Helvetica Neue Medium"/>
                </a:rPr>
                <a:t>Таблица 23</a:t>
              </a:r>
              <a:endParaRPr kumimoji="0" lang="ru-RU" sz="32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ontserrat Bold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10669404" y="9336272"/>
              <a:ext cx="9907472" cy="1548765"/>
            </a:xfrm>
            <a:prstGeom prst="roundRect">
              <a:avLst>
                <a:gd name="adj" fmla="val 8815"/>
              </a:avLst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457200" marR="0" indent="-4572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</a:pPr>
              <a:r>
                <a:rPr kumimoji="0" lang="ru-RU" sz="320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Montserrat Bold"/>
                  <a:ea typeface="+mn-ea"/>
                  <a:cs typeface="+mn-cs"/>
                  <a:sym typeface="Helvetica Neue Medium"/>
                </a:rPr>
                <a:t>Иные требования, предъявляемые НД </a:t>
              </a:r>
              <a:r>
                <a:rPr kumimoji="0" lang="ru-RU" sz="3200" i="0" u="none" strike="noStrike" cap="none" spc="0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Montserrat Bold"/>
                  <a:ea typeface="+mn-ea"/>
                  <a:cs typeface="+mn-cs"/>
                  <a:sym typeface="Helvetica Neue Medium"/>
                </a:rPr>
                <a:t>по ПБ,</a:t>
              </a:r>
              <a:r>
                <a:rPr kumimoji="0" lang="en-US" sz="3200" i="0" u="none" strike="noStrike" cap="none" spc="0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Montserrat Bold"/>
                  <a:ea typeface="+mn-ea"/>
                  <a:cs typeface="+mn-cs"/>
                  <a:sym typeface="Helvetica Neue Medium"/>
                </a:rPr>
                <a:t> </a:t>
              </a:r>
            </a:p>
            <a:p>
              <a:pPr marR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ru-RU" sz="3200" i="0" u="none" strike="noStrike" cap="none" spc="0" normalizeH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Montserrat Bold"/>
                  <a:ea typeface="+mn-ea"/>
                  <a:cs typeface="+mn-cs"/>
                  <a:sym typeface="Helvetica Neue Medium"/>
                </a:rPr>
                <a:t>к </a:t>
              </a:r>
              <a:r>
                <a:rPr kumimoji="0" lang="ru-RU" sz="3200" i="0" u="none" strike="noStrike" cap="none" spc="0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Montserrat Bold"/>
                  <a:ea typeface="+mn-ea"/>
                  <a:cs typeface="+mn-cs"/>
                  <a:sym typeface="Helvetica Neue Medium"/>
                </a:rPr>
                <a:t>конструкциям с нормируемым пределом огнестойкости и классом пожарной опасности</a:t>
              </a:r>
            </a:p>
          </p:txBody>
        </p:sp>
      </p:grpSp>
      <p:sp>
        <p:nvSpPr>
          <p:cNvPr id="23" name="Скругленный прямоугольник 22"/>
          <p:cNvSpPr/>
          <p:nvPr/>
        </p:nvSpPr>
        <p:spPr>
          <a:xfrm>
            <a:off x="4714841" y="3426910"/>
            <a:ext cx="6040800" cy="1089660"/>
          </a:xfrm>
          <a:prstGeom prst="roundRect">
            <a:avLst/>
          </a:prstGeom>
          <a:solidFill>
            <a:srgbClr val="0379B2"/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 smtClean="0">
                <a:solidFill>
                  <a:schemeClr val="bg1"/>
                </a:solidFill>
                <a:latin typeface="Montserrat Bold"/>
              </a:rPr>
              <a:t>стандартные</a:t>
            </a:r>
          </a:p>
          <a:p>
            <a:r>
              <a:rPr lang="ru-RU" sz="3200" smtClean="0">
                <a:solidFill>
                  <a:schemeClr val="bg1"/>
                </a:solidFill>
                <a:latin typeface="Montserrat Bold"/>
              </a:rPr>
              <a:t>испытания</a:t>
            </a:r>
            <a:endParaRPr lang="ru-RU" sz="3200" b="0" dirty="0">
              <a:solidFill>
                <a:schemeClr val="bg1"/>
              </a:solidFill>
              <a:latin typeface="Montserrat Bold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3529531" y="3368483"/>
            <a:ext cx="6042146" cy="1089660"/>
          </a:xfrm>
          <a:prstGeom prst="roundRect">
            <a:avLst/>
          </a:prstGeom>
          <a:solidFill>
            <a:srgbClr val="0379B2"/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r>
              <a:rPr lang="ru-RU" sz="3200" smtClean="0">
                <a:solidFill>
                  <a:schemeClr val="bg1"/>
                </a:solidFill>
                <a:latin typeface="Montserrat Bold"/>
              </a:rPr>
              <a:t>расчетно-</a:t>
            </a:r>
          </a:p>
          <a:p>
            <a:r>
              <a:rPr lang="ru-RU" sz="3200" smtClean="0">
                <a:solidFill>
                  <a:schemeClr val="bg1"/>
                </a:solidFill>
                <a:latin typeface="Montserrat Bold"/>
              </a:rPr>
              <a:t>     аналитический метод</a:t>
            </a:r>
            <a:endParaRPr lang="ru-RU" sz="3200" b="0" dirty="0">
              <a:solidFill>
                <a:schemeClr val="bg1"/>
              </a:solidFill>
              <a:latin typeface="Montserrat Bold"/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16292283" y="2748750"/>
            <a:ext cx="758363" cy="474540"/>
          </a:xfrm>
          <a:prstGeom prst="downArrow">
            <a:avLst/>
          </a:prstGeom>
          <a:solidFill>
            <a:srgbClr val="0379B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>
              <a:solidFill>
                <a:schemeClr val="bg1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575" y="10245476"/>
            <a:ext cx="5691734" cy="2789624"/>
          </a:xfrm>
          <a:prstGeom prst="roundRect">
            <a:avLst>
              <a:gd name="adj" fmla="val 0"/>
            </a:avLst>
          </a:prstGeom>
          <a:ln>
            <a:solidFill>
              <a:srgbClr val="82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969" y="3467532"/>
            <a:ext cx="967157" cy="9671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97" y="3467532"/>
            <a:ext cx="967157" cy="967155"/>
          </a:xfrm>
          <a:prstGeom prst="rect">
            <a:avLst/>
          </a:prstGeom>
        </p:spPr>
      </p:pic>
      <p:pic>
        <p:nvPicPr>
          <p:cNvPr id="65" name="Рисунок 6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" r="1044"/>
          <a:stretch/>
        </p:blipFill>
        <p:spPr>
          <a:xfrm>
            <a:off x="440110" y="1692481"/>
            <a:ext cx="2646738" cy="3550101"/>
          </a:xfrm>
        </p:spPr>
      </p:pic>
      <p:sp>
        <p:nvSpPr>
          <p:cNvPr id="25" name="Trend 2021."/>
          <p:cNvSpPr txBox="1"/>
          <p:nvPr/>
        </p:nvSpPr>
        <p:spPr>
          <a:xfrm>
            <a:off x="1411430" y="238670"/>
            <a:ext cx="21335999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КОНСТРУКТИВНЫЕ РЕШЕНИЯ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81446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Trend 2021 by Hislide - yellow and grey">
      <a:dk1>
        <a:srgbClr val="232422"/>
      </a:dk1>
      <a:lt1>
        <a:srgbClr val="FFFFFF"/>
      </a:lt1>
      <a:dk2>
        <a:srgbClr val="7E8089"/>
      </a:dk2>
      <a:lt2>
        <a:srgbClr val="EFF0EF"/>
      </a:lt2>
      <a:accent1>
        <a:srgbClr val="F2DC4B"/>
      </a:accent1>
      <a:accent2>
        <a:srgbClr val="F2DC4B"/>
      </a:accent2>
      <a:accent3>
        <a:srgbClr val="F2DC4B"/>
      </a:accent3>
      <a:accent4>
        <a:srgbClr val="F6E787"/>
      </a:accent4>
      <a:accent5>
        <a:srgbClr val="93969C"/>
      </a:accent5>
      <a:accent6>
        <a:srgbClr val="B3B6BA"/>
      </a:accent6>
      <a:hlink>
        <a:srgbClr val="7E8089"/>
      </a:hlink>
      <a:folHlink>
        <a:srgbClr val="93969C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DD66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Trend 2021 by Hislide - yellow and grey">
      <a:dk1>
        <a:srgbClr val="232422"/>
      </a:dk1>
      <a:lt1>
        <a:srgbClr val="FFFFFF"/>
      </a:lt1>
      <a:dk2>
        <a:srgbClr val="7E8089"/>
      </a:dk2>
      <a:lt2>
        <a:srgbClr val="EFF0EF"/>
      </a:lt2>
      <a:accent1>
        <a:srgbClr val="F2DC4B"/>
      </a:accent1>
      <a:accent2>
        <a:srgbClr val="F2DC4B"/>
      </a:accent2>
      <a:accent3>
        <a:srgbClr val="F2DC4B"/>
      </a:accent3>
      <a:accent4>
        <a:srgbClr val="F6E787"/>
      </a:accent4>
      <a:accent5>
        <a:srgbClr val="93969C"/>
      </a:accent5>
      <a:accent6>
        <a:srgbClr val="B3B6BA"/>
      </a:accent6>
      <a:hlink>
        <a:srgbClr val="7E8089"/>
      </a:hlink>
      <a:folHlink>
        <a:srgbClr val="93969C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DD66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DD66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23887</TotalTime>
  <Words>1942</Words>
  <Application>Microsoft Office PowerPoint</Application>
  <PresentationFormat>Произвольный</PresentationFormat>
  <Paragraphs>377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3" baseType="lpstr">
      <vt:lpstr>Arial</vt:lpstr>
      <vt:lpstr>Arial Black</vt:lpstr>
      <vt:lpstr>Calibri</vt:lpstr>
      <vt:lpstr>Helvetica Neue</vt:lpstr>
      <vt:lpstr>Helvetica Neue Light</vt:lpstr>
      <vt:lpstr>Helvetica Neue Medium</vt:lpstr>
      <vt:lpstr>Montserrat Bold</vt:lpstr>
      <vt:lpstr>Montserrat ExtraBold</vt:lpstr>
      <vt:lpstr>Times New Roman</vt:lpstr>
      <vt:lpstr>Wingdings</vt:lpstr>
      <vt:lpstr>White</vt:lpstr>
      <vt:lpstr>1_White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Баширова Анна Владимировна</dc:creator>
  <cp:lastModifiedBy>Баширова Анна Владимировна</cp:lastModifiedBy>
  <cp:revision>990</cp:revision>
  <cp:lastPrinted>2023-10-07T11:28:09Z</cp:lastPrinted>
  <dcterms:modified xsi:type="dcterms:W3CDTF">2025-02-26T14:13:49Z</dcterms:modified>
</cp:coreProperties>
</file>